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24"/>
  </p:notesMasterIdLst>
  <p:sldIdLst>
    <p:sldId id="285" r:id="rId2"/>
    <p:sldId id="302" r:id="rId3"/>
    <p:sldId id="288" r:id="rId4"/>
    <p:sldId id="290" r:id="rId5"/>
    <p:sldId id="291" r:id="rId6"/>
    <p:sldId id="314" r:id="rId7"/>
    <p:sldId id="303" r:id="rId8"/>
    <p:sldId id="266" r:id="rId9"/>
    <p:sldId id="268" r:id="rId10"/>
    <p:sldId id="270" r:id="rId11"/>
    <p:sldId id="279" r:id="rId12"/>
    <p:sldId id="312" r:id="rId13"/>
    <p:sldId id="311" r:id="rId14"/>
    <p:sldId id="304" r:id="rId15"/>
    <p:sldId id="317" r:id="rId16"/>
    <p:sldId id="305" r:id="rId17"/>
    <p:sldId id="306" r:id="rId18"/>
    <p:sldId id="307" r:id="rId19"/>
    <p:sldId id="308" r:id="rId20"/>
    <p:sldId id="309" r:id="rId21"/>
    <p:sldId id="318" r:id="rId22"/>
    <p:sldId id="320" r:id="rId23"/>
  </p:sldIdLst>
  <p:sldSz cx="9144000" cy="6858000" type="screen4x3"/>
  <p:notesSz cx="6808788" cy="99409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3" autoAdjust="0"/>
    <p:restoredTop sz="94629" autoAdjust="0"/>
  </p:normalViewPr>
  <p:slideViewPr>
    <p:cSldViewPr>
      <p:cViewPr varScale="1">
        <p:scale>
          <a:sx n="87" d="100"/>
          <a:sy n="87" d="100"/>
        </p:scale>
        <p:origin x="139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96185868-17EA-4CF0-8427-B224F9D95132}" type="datetimeFigureOut">
              <a:rPr lang="da-DK" smtClean="0"/>
              <a:pPr/>
              <a:t>23-07-2018</a:t>
            </a:fld>
            <a:endParaRPr lang="da-DK"/>
          </a:p>
        </p:txBody>
      </p:sp>
      <p:sp>
        <p:nvSpPr>
          <p:cNvPr id="4" name="Pladsholder til diasbillede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0879" y="4721940"/>
            <a:ext cx="5447030" cy="4473416"/>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0692C9F1-C922-4724-9461-5E719E3C4DC6}" type="slidenum">
              <a:rPr lang="da-DK" smtClean="0"/>
              <a:pPr/>
              <a:t>‹nr.›</a:t>
            </a:fld>
            <a:endParaRPr lang="da-DK"/>
          </a:p>
        </p:txBody>
      </p:sp>
    </p:spTree>
    <p:extLst>
      <p:ext uri="{BB962C8B-B14F-4D97-AF65-F5344CB8AC3E}">
        <p14:creationId xmlns:p14="http://schemas.microsoft.com/office/powerpoint/2010/main" val="642464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0692C9F1-C922-4724-9461-5E719E3C4DC6}" type="slidenum">
              <a:rPr lang="da-DK" smtClean="0"/>
              <a:pPr/>
              <a:t>1</a:t>
            </a:fld>
            <a:endParaRPr lang="da-DK"/>
          </a:p>
        </p:txBody>
      </p:sp>
    </p:spTree>
    <p:extLst>
      <p:ext uri="{BB962C8B-B14F-4D97-AF65-F5344CB8AC3E}">
        <p14:creationId xmlns:p14="http://schemas.microsoft.com/office/powerpoint/2010/main" val="2292273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orside 1">
    <p:spTree>
      <p:nvGrpSpPr>
        <p:cNvPr id="1" name=""/>
        <p:cNvGrpSpPr/>
        <p:nvPr/>
      </p:nvGrpSpPr>
      <p:grpSpPr>
        <a:xfrm>
          <a:off x="0" y="0"/>
          <a:ext cx="0" cy="0"/>
          <a:chOff x="0" y="0"/>
          <a:chExt cx="0" cy="0"/>
        </a:xfrm>
      </p:grpSpPr>
      <p:pic>
        <p:nvPicPr>
          <p:cNvPr id="2" name="Picture 2" descr="C:\Users\Christine Bonde\Desktop\Midlertidige filer\BDK PowerPoint forsider\u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spTree>
    <p:extLst>
      <p:ext uri="{BB962C8B-B14F-4D97-AF65-F5344CB8AC3E}">
        <p14:creationId xmlns:p14="http://schemas.microsoft.com/office/powerpoint/2010/main" val="335445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rside 3">
    <p:spTree>
      <p:nvGrpSpPr>
        <p:cNvPr id="1" name=""/>
        <p:cNvGrpSpPr/>
        <p:nvPr/>
      </p:nvGrpSpPr>
      <p:grpSpPr>
        <a:xfrm>
          <a:off x="0" y="0"/>
          <a:ext cx="0" cy="0"/>
          <a:chOff x="0" y="0"/>
          <a:chExt cx="0" cy="0"/>
        </a:xfrm>
      </p:grpSpPr>
      <p:pic>
        <p:nvPicPr>
          <p:cNvPr id="2050" name="Picture 2" descr="C:\Users\Christine Bonde\Desktop\Midlertidige filer\BDK PowerPoint forsider\Ansigt_spor.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2727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orside 4">
    <p:spTree>
      <p:nvGrpSpPr>
        <p:cNvPr id="1" name=""/>
        <p:cNvGrpSpPr/>
        <p:nvPr/>
      </p:nvGrpSpPr>
      <p:grpSpPr>
        <a:xfrm>
          <a:off x="0" y="0"/>
          <a:ext cx="0" cy="0"/>
          <a:chOff x="0" y="0"/>
          <a:chExt cx="0" cy="0"/>
        </a:xfrm>
      </p:grpSpPr>
      <p:pic>
        <p:nvPicPr>
          <p:cNvPr id="3074" name="Picture 2" descr="C:\Users\Christine Bonde\Desktop\Midlertidige filer\BDK PowerPoint forsider\kh161112-28127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643240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orside 5">
    <p:spTree>
      <p:nvGrpSpPr>
        <p:cNvPr id="1" name=""/>
        <p:cNvGrpSpPr/>
        <p:nvPr/>
      </p:nvGrpSpPr>
      <p:grpSpPr>
        <a:xfrm>
          <a:off x="0" y="0"/>
          <a:ext cx="0" cy="0"/>
          <a:chOff x="0" y="0"/>
          <a:chExt cx="0" cy="0"/>
        </a:xfrm>
      </p:grpSpPr>
      <p:pic>
        <p:nvPicPr>
          <p:cNvPr id="2" name="Picture 2" descr="C:\Users\Christine Bonde\Desktop\Midlertidige filer\BDK PowerPoint forsider\Perron_KBH.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924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rside 6">
    <p:spTree>
      <p:nvGrpSpPr>
        <p:cNvPr id="1" name=""/>
        <p:cNvGrpSpPr/>
        <p:nvPr/>
      </p:nvGrpSpPr>
      <p:grpSpPr>
        <a:xfrm>
          <a:off x="0" y="0"/>
          <a:ext cx="0" cy="0"/>
          <a:chOff x="0" y="0"/>
          <a:chExt cx="0" cy="0"/>
        </a:xfrm>
      </p:grpSpPr>
      <p:pic>
        <p:nvPicPr>
          <p:cNvPr id="17" name="Billede 16" descr="forsidebillede2.jpg"/>
          <p:cNvPicPr>
            <a:picLocks noChangeAspect="1"/>
          </p:cNvPicPr>
          <p:nvPr userDrawn="1"/>
        </p:nvPicPr>
        <p:blipFill>
          <a:blip r:embed="rId2" cstate="email"/>
          <a:stretch>
            <a:fillRect/>
          </a:stretch>
        </p:blipFill>
        <p:spPr>
          <a:xfrm>
            <a:off x="608" y="0"/>
            <a:ext cx="9142783" cy="6858000"/>
          </a:xfrm>
          <a:prstGeom prst="rect">
            <a:avLst/>
          </a:prstGeom>
        </p:spPr>
      </p:pic>
      <p:sp>
        <p:nvSpPr>
          <p:cNvPr id="10" name="Rektangel 9"/>
          <p:cNvSpPr/>
          <p:nvPr userDrawn="1"/>
        </p:nvSpPr>
        <p:spPr>
          <a:xfrm>
            <a:off x="0" y="3384000"/>
            <a:ext cx="9144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orside 7">
    <p:spTree>
      <p:nvGrpSpPr>
        <p:cNvPr id="1" name=""/>
        <p:cNvGrpSpPr/>
        <p:nvPr/>
      </p:nvGrpSpPr>
      <p:grpSpPr>
        <a:xfrm>
          <a:off x="0" y="0"/>
          <a:ext cx="0" cy="0"/>
          <a:chOff x="0" y="0"/>
          <a:chExt cx="0" cy="0"/>
        </a:xfrm>
      </p:grpSpPr>
      <p:pic>
        <p:nvPicPr>
          <p:cNvPr id="2" name="Picture 2" descr="C:\Users\Christine Bonde\Desktop\Midlertidige filer\BDK PowerPoint forsider\togpassagerer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orside 8">
    <p:spTree>
      <p:nvGrpSpPr>
        <p:cNvPr id="1" name=""/>
        <p:cNvGrpSpPr/>
        <p:nvPr/>
      </p:nvGrpSpPr>
      <p:grpSpPr>
        <a:xfrm>
          <a:off x="0" y="0"/>
          <a:ext cx="0" cy="0"/>
          <a:chOff x="0" y="0"/>
          <a:chExt cx="0" cy="0"/>
        </a:xfrm>
      </p:grpSpPr>
      <p:pic>
        <p:nvPicPr>
          <p:cNvPr id="4098" name="Picture 2" descr="C:\Users\Christine Bonde\Desktop\Midlertidige filer\BDK PowerPoint forsider\kørestrøm.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rside 9">
    <p:spTree>
      <p:nvGrpSpPr>
        <p:cNvPr id="1" name=""/>
        <p:cNvGrpSpPr/>
        <p:nvPr/>
      </p:nvGrpSpPr>
      <p:grpSpPr>
        <a:xfrm>
          <a:off x="0" y="0"/>
          <a:ext cx="0" cy="0"/>
          <a:chOff x="0" y="0"/>
          <a:chExt cx="0" cy="0"/>
        </a:xfrm>
      </p:grpSpPr>
      <p:pic>
        <p:nvPicPr>
          <p:cNvPr id="5122" name="Picture 2" descr="C:\Users\Christine Bonde\Desktop\Midlertidige filer\BDK PowerPoint forsider\Trafikinformation_2.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rside 10">
    <p:spTree>
      <p:nvGrpSpPr>
        <p:cNvPr id="1" name=""/>
        <p:cNvGrpSpPr/>
        <p:nvPr/>
      </p:nvGrpSpPr>
      <p:grpSpPr>
        <a:xfrm>
          <a:off x="0" y="0"/>
          <a:ext cx="0" cy="0"/>
          <a:chOff x="0" y="0"/>
          <a:chExt cx="0" cy="0"/>
        </a:xfrm>
      </p:grpSpPr>
      <p:pic>
        <p:nvPicPr>
          <p:cNvPr id="6146" name="Picture 2" descr="C:\Users\Christine Bonde\Desktop\Midlertidige filer\BDK PowerPoint forsider\spor_lan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orside 11">
    <p:spTree>
      <p:nvGrpSpPr>
        <p:cNvPr id="1" name=""/>
        <p:cNvGrpSpPr/>
        <p:nvPr/>
      </p:nvGrpSpPr>
      <p:grpSpPr>
        <a:xfrm>
          <a:off x="0" y="0"/>
          <a:ext cx="0" cy="0"/>
          <a:chOff x="0" y="0"/>
          <a:chExt cx="0" cy="0"/>
        </a:xfrm>
      </p:grpSpPr>
      <p:pic>
        <p:nvPicPr>
          <p:cNvPr id="7170" name="Picture 2" descr="C:\Users\Christine Bonde\Desktop\Midlertidige filer\BDK PowerPoint forsider\Trafikinformation.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631"/>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orside 12">
    <p:spTree>
      <p:nvGrpSpPr>
        <p:cNvPr id="1" name=""/>
        <p:cNvGrpSpPr/>
        <p:nvPr/>
      </p:nvGrpSpPr>
      <p:grpSpPr>
        <a:xfrm>
          <a:off x="0" y="0"/>
          <a:ext cx="0" cy="0"/>
          <a:chOff x="0" y="0"/>
          <a:chExt cx="0" cy="0"/>
        </a:xfrm>
      </p:grpSpPr>
      <p:pic>
        <p:nvPicPr>
          <p:cNvPr id="8194" name="Picture 2" descr="C:\Users\Christine Bonde\Desktop\Midlertidige filer\BDK PowerPoint forsider\Trafikinfoskærme.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584"/>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486030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5"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1629252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orside 13">
    <p:spTree>
      <p:nvGrpSpPr>
        <p:cNvPr id="1" name=""/>
        <p:cNvGrpSpPr/>
        <p:nvPr/>
      </p:nvGrpSpPr>
      <p:grpSpPr>
        <a:xfrm>
          <a:off x="0" y="0"/>
          <a:ext cx="0" cy="0"/>
          <a:chOff x="0" y="0"/>
          <a:chExt cx="0" cy="0"/>
        </a:xfrm>
      </p:grpSpPr>
      <p:pic>
        <p:nvPicPr>
          <p:cNvPr id="2" name="Billede 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287"/>
          </a:xfrm>
          <a:prstGeom prst="rect">
            <a:avLst/>
          </a:prstGeom>
          <a:noFill/>
        </p:spPr>
      </p:pic>
    </p:spTree>
    <p:extLst>
      <p:ext uri="{BB962C8B-B14F-4D97-AF65-F5344CB8AC3E}">
        <p14:creationId xmlns:p14="http://schemas.microsoft.com/office/powerpoint/2010/main" val="96304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rside 14">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ktangel 9"/>
          <p:cNvSpPr/>
          <p:nvPr userDrawn="1"/>
        </p:nvSpPr>
        <p:spPr>
          <a:xfrm>
            <a:off x="0" y="3384000"/>
            <a:ext cx="9144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bg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bg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96304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7704000" cy="360000"/>
          </a:xfrm>
        </p:spPr>
        <p:txBody>
          <a:bodyPr/>
          <a:lstStyle/>
          <a:p>
            <a:r>
              <a:rPr lang="da-DK"/>
              <a:t>Klik for at redigere i master</a:t>
            </a:r>
            <a:endParaRPr lang="da-DK" dirty="0"/>
          </a:p>
        </p:txBody>
      </p:sp>
      <p:sp>
        <p:nvSpPr>
          <p:cNvPr id="3" name="Pladsholder til indhold 2"/>
          <p:cNvSpPr>
            <a:spLocks noGrp="1"/>
          </p:cNvSpPr>
          <p:nvPr>
            <p:ph sz="half" idx="1"/>
          </p:nvPr>
        </p:nvSpPr>
        <p:spPr>
          <a:xfrm>
            <a:off x="72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80000" y="2160000"/>
            <a:ext cx="374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8" name="Undertitel 2"/>
          <p:cNvSpPr>
            <a:spLocks noGrp="1"/>
          </p:cNvSpPr>
          <p:nvPr>
            <p:ph type="subTitle" idx="11"/>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281705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s, tekst og indhold">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7704000" cy="360000"/>
          </a:xfrm>
        </p:spPr>
        <p:txBody>
          <a:bodyPr/>
          <a:lstStyle/>
          <a:p>
            <a:r>
              <a:rPr lang="da-DK"/>
              <a:t>Klik for at redigere i master</a:t>
            </a:r>
            <a:endParaRPr lang="da-DK" dirty="0"/>
          </a:p>
        </p:txBody>
      </p:sp>
      <p:sp>
        <p:nvSpPr>
          <p:cNvPr id="4" name="Pladsholder til indhold 3"/>
          <p:cNvSpPr>
            <a:spLocks noGrp="1"/>
          </p:cNvSpPr>
          <p:nvPr>
            <p:ph sz="half" idx="2"/>
          </p:nvPr>
        </p:nvSpPr>
        <p:spPr>
          <a:xfrm>
            <a:off x="4320000" y="2160000"/>
            <a:ext cx="4104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vl6pPr>
              <a:defRPr sz="1800"/>
            </a:lvl6pPr>
            <a:lvl7pPr>
              <a:defRPr sz="1800"/>
            </a:lvl7pPr>
            <a:lvl8pPr>
              <a:defRPr sz="1800"/>
            </a:lvl8pPr>
            <a:lvl9pPr>
              <a:defRPr sz="18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8" name="Pladsholder til tekst 16"/>
          <p:cNvSpPr>
            <a:spLocks noGrp="1"/>
          </p:cNvSpPr>
          <p:nvPr>
            <p:ph type="body" sz="quarter" idx="11"/>
          </p:nvPr>
        </p:nvSpPr>
        <p:spPr>
          <a:xfrm>
            <a:off x="720000" y="2160000"/>
            <a:ext cx="3060000" cy="1548000"/>
          </a:xfrm>
        </p:spPr>
        <p:txBody>
          <a:bodyPr>
            <a:no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9" name="Pladsholder til tekst 3"/>
          <p:cNvSpPr>
            <a:spLocks noGrp="1"/>
          </p:cNvSpPr>
          <p:nvPr>
            <p:ph type="body" sz="half" idx="12"/>
          </p:nvPr>
        </p:nvSpPr>
        <p:spPr>
          <a:xfrm>
            <a:off x="714348" y="4212000"/>
            <a:ext cx="3060000" cy="1548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20" name="Undertitel 2"/>
          <p:cNvSpPr>
            <a:spLocks noGrp="1"/>
          </p:cNvSpPr>
          <p:nvPr>
            <p:ph type="subTitle" idx="13"/>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75438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ullets og tekst">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4320000" y="2160000"/>
            <a:ext cx="4104000" cy="3600000"/>
          </a:xfrm>
        </p:spPr>
        <p:txBody>
          <a:bodyPr>
            <a:normAutofit/>
          </a:bodyPr>
          <a:lstStyle>
            <a:lvl1pPr marL="0" indent="0">
              <a:lnSpc>
                <a:spcPct val="150000"/>
              </a:lnSpc>
              <a:spcBef>
                <a:spcPts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14" name="Titel 1"/>
          <p:cNvSpPr>
            <a:spLocks noGrp="1"/>
          </p:cNvSpPr>
          <p:nvPr>
            <p:ph type="title"/>
          </p:nvPr>
        </p:nvSpPr>
        <p:spPr>
          <a:xfrm>
            <a:off x="720000" y="720000"/>
            <a:ext cx="7704000" cy="360000"/>
          </a:xfrm>
        </p:spPr>
        <p:txBody>
          <a:bodyPr/>
          <a:lstStyle/>
          <a:p>
            <a:r>
              <a:rPr lang="da-DK"/>
              <a:t>Klik for at redigere i master</a:t>
            </a:r>
          </a:p>
        </p:txBody>
      </p:sp>
      <p:sp>
        <p:nvSpPr>
          <p:cNvPr id="17" name="Pladsholder til tekst 16"/>
          <p:cNvSpPr>
            <a:spLocks noGrp="1"/>
          </p:cNvSpPr>
          <p:nvPr>
            <p:ph type="body" sz="quarter" idx="11"/>
          </p:nvPr>
        </p:nvSpPr>
        <p:spPr>
          <a:xfrm>
            <a:off x="720000" y="2160000"/>
            <a:ext cx="3060000" cy="3600000"/>
          </a:xfrm>
        </p:spPr>
        <p:txBody>
          <a:bodyPr>
            <a:normAutofit/>
          </a:bodyPr>
          <a:lstStyle>
            <a:lvl1pPr>
              <a:lnSpc>
                <a:spcPct val="150000"/>
              </a:lnSpc>
              <a:spcBef>
                <a:spcPts val="0"/>
              </a:spcBef>
              <a:defRPr sz="1800"/>
            </a:lvl1pPr>
            <a:lvl2pPr>
              <a:lnSpc>
                <a:spcPct val="150000"/>
              </a:lnSpc>
              <a:spcBef>
                <a:spcPts val="0"/>
              </a:spcBef>
              <a:defRPr sz="1800"/>
            </a:lvl2pPr>
            <a:lvl3pPr>
              <a:lnSpc>
                <a:spcPct val="150000"/>
              </a:lnSpc>
              <a:spcBef>
                <a:spcPts val="0"/>
              </a:spcBef>
              <a:defRPr sz="1800"/>
            </a:lvl3pPr>
            <a:lvl4pPr>
              <a:lnSpc>
                <a:spcPct val="150000"/>
              </a:lnSpc>
              <a:spcBef>
                <a:spcPts val="0"/>
              </a:spcBef>
              <a:defRPr sz="1800"/>
            </a:lvl4pPr>
            <a:lvl5pPr>
              <a:lnSpc>
                <a:spcPct val="150000"/>
              </a:lnSpc>
              <a:spcBef>
                <a:spcPts val="0"/>
              </a:spcBef>
              <a:defRPr sz="18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6" name="Undertitel 2"/>
          <p:cNvSpPr>
            <a:spLocks noGrp="1"/>
          </p:cNvSpPr>
          <p:nvPr>
            <p:ph type="subTitle" idx="12"/>
          </p:nvPr>
        </p:nvSpPr>
        <p:spPr>
          <a:xfrm>
            <a:off x="720000" y="1214422"/>
            <a:ext cx="7704000" cy="360000"/>
          </a:xfrm>
          <a:noFill/>
        </p:spPr>
        <p:txBody>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2705286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13" name="Undertitel 2"/>
          <p:cNvSpPr>
            <a:spLocks noGrp="1"/>
          </p:cNvSpPr>
          <p:nvPr>
            <p:ph type="subTitle" idx="10"/>
          </p:nvPr>
        </p:nvSpPr>
        <p:spPr>
          <a:xfrm>
            <a:off x="720000" y="1214422"/>
            <a:ext cx="7704000" cy="360000"/>
          </a:xfrm>
          <a:noFill/>
        </p:spPr>
        <p:txBody>
          <a:bodyPr>
            <a:no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5"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115664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apiteldias med foto">
    <p:spTree>
      <p:nvGrpSpPr>
        <p:cNvPr id="1" name=""/>
        <p:cNvGrpSpPr/>
        <p:nvPr/>
      </p:nvGrpSpPr>
      <p:grpSpPr>
        <a:xfrm>
          <a:off x="0" y="0"/>
          <a:ext cx="0" cy="0"/>
          <a:chOff x="0" y="0"/>
          <a:chExt cx="0" cy="0"/>
        </a:xfrm>
      </p:grpSpPr>
      <p:pic>
        <p:nvPicPr>
          <p:cNvPr id="1026" name="Picture 2" descr="C:\Users\Christine Bonde\Desktop\Midlertidige filer\BDK PowerPoint forsider\Kapiteldias_Foto - Kopi.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lvl1pPr>
              <a:defRPr sz="3200" b="1"/>
            </a:lvl1pPr>
          </a:lstStyle>
          <a:p>
            <a:r>
              <a:rPr lang="da-DK"/>
              <a:t>Klik for at redigere i master</a:t>
            </a:r>
            <a:endParaRPr lang="da-DK" dirty="0"/>
          </a:p>
        </p:txBody>
      </p:sp>
      <p:pic>
        <p:nvPicPr>
          <p:cNvPr id="4" name="Picture 2" descr="C:\Users\Christine Bonde\Desktop\Midlertidige filer\BDK PowerPoint forsider\NY_25,45x1,75_PP_3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74000"/>
            <a:ext cx="9144000" cy="630237"/>
          </a:xfrm>
          <a:prstGeom prst="rect">
            <a:avLst/>
          </a:prstGeom>
          <a:noFill/>
          <a:extLst>
            <a:ext uri="{909E8E84-426E-40DD-AFC4-6F175D3DCCD1}">
              <a14:hiddenFill xmlns:a14="http://schemas.microsoft.com/office/drawing/2010/main">
                <a:solidFill>
                  <a:srgbClr val="FFFFFF"/>
                </a:solidFill>
              </a14:hiddenFill>
            </a:ext>
          </a:extLst>
        </p:spPr>
      </p:pic>
      <p:sp>
        <p:nvSpPr>
          <p:cNvPr id="5" name="Tekstboks 4"/>
          <p:cNvSpPr txBox="1"/>
          <p:nvPr userDrawn="1"/>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6" name="Pladsholder til diasnummer 5"/>
          <p:cNvSpPr txBox="1">
            <a:spLocks/>
          </p:cNvSpPr>
          <p:nvPr userDrawn="1"/>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3025024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61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rside 2">
    <p:spTree>
      <p:nvGrpSpPr>
        <p:cNvPr id="1" name=""/>
        <p:cNvGrpSpPr/>
        <p:nvPr/>
      </p:nvGrpSpPr>
      <p:grpSpPr>
        <a:xfrm>
          <a:off x="0" y="0"/>
          <a:ext cx="0" cy="0"/>
          <a:chOff x="0" y="0"/>
          <a:chExt cx="0" cy="0"/>
        </a:xfrm>
      </p:grpSpPr>
      <p:pic>
        <p:nvPicPr>
          <p:cNvPr id="3" name="Picture 2" descr="C:\Users\Christine Bonde\Desktop\Midlertidige filer\BDK PowerPoint forsider\svejning.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userDrawn="1"/>
        </p:nvSpPr>
        <p:spPr>
          <a:xfrm>
            <a:off x="0" y="3384000"/>
            <a:ext cx="914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a:spLocks noGrp="1"/>
          </p:cNvSpPr>
          <p:nvPr>
            <p:ph type="ctrTitle"/>
          </p:nvPr>
        </p:nvSpPr>
        <p:spPr>
          <a:xfrm>
            <a:off x="755576" y="3394796"/>
            <a:ext cx="7632000" cy="720000"/>
          </a:xfrm>
          <a:noFill/>
          <a:ln>
            <a:noFill/>
          </a:ln>
        </p:spPr>
        <p:txBody>
          <a:bodyPr lIns="0" rIns="0">
            <a:normAutofit/>
          </a:bodyPr>
          <a:lstStyle>
            <a:lvl1pPr marL="0" indent="0" algn="l">
              <a:defRPr sz="2400" i="0">
                <a:solidFill>
                  <a:schemeClr val="tx1"/>
                </a:solidFill>
                <a:latin typeface="+mj-lt"/>
              </a:defRPr>
            </a:lvl1pPr>
          </a:lstStyle>
          <a:p>
            <a:r>
              <a:rPr lang="da-DK"/>
              <a:t>Klik for at redigere i master</a:t>
            </a:r>
            <a:endParaRPr lang="da-DK" dirty="0"/>
          </a:p>
        </p:txBody>
      </p:sp>
      <p:sp>
        <p:nvSpPr>
          <p:cNvPr id="8" name="Undertitel 2"/>
          <p:cNvSpPr>
            <a:spLocks noGrp="1"/>
          </p:cNvSpPr>
          <p:nvPr>
            <p:ph type="subTitle" idx="1"/>
          </p:nvPr>
        </p:nvSpPr>
        <p:spPr>
          <a:xfrm>
            <a:off x="755576" y="4114868"/>
            <a:ext cx="7632000" cy="648000"/>
          </a:xfrm>
          <a:noFill/>
          <a:ln>
            <a:noFill/>
          </a:ln>
        </p:spPr>
        <p:txBody>
          <a:bodyPr lIns="0" rIns="0">
            <a:normAutofit/>
          </a:bodyPr>
          <a:lstStyle>
            <a:lvl1pPr marL="0" indent="0" algn="l">
              <a:buNone/>
              <a:defRPr sz="18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9" name="Tekstboks 8"/>
          <p:cNvSpPr txBox="1"/>
          <p:nvPr/>
        </p:nvSpPr>
        <p:spPr>
          <a:xfrm>
            <a:off x="0" y="5148000"/>
            <a:ext cx="9144000" cy="180000"/>
          </a:xfrm>
          <a:prstGeom prst="rect">
            <a:avLst/>
          </a:prstGeom>
          <a:solidFill>
            <a:srgbClr val="607C8C"/>
          </a:solidFill>
        </p:spPr>
        <p:txBody>
          <a:bodyPr wrap="square" rtlCol="0">
            <a:spAutoFit/>
          </a:bodyPr>
          <a:lstStyle/>
          <a:p>
            <a:endParaRPr lang="da-DK" dirty="0"/>
          </a:p>
        </p:txBody>
      </p:sp>
      <p:sp>
        <p:nvSpPr>
          <p:cNvPr id="11" name="Pladsholder til tekst 10"/>
          <p:cNvSpPr>
            <a:spLocks noGrp="1"/>
          </p:cNvSpPr>
          <p:nvPr>
            <p:ph type="body" sz="quarter" idx="13" hasCustomPrompt="1"/>
          </p:nvPr>
        </p:nvSpPr>
        <p:spPr>
          <a:xfrm>
            <a:off x="755576" y="4753751"/>
            <a:ext cx="7632000" cy="288000"/>
          </a:xfrm>
          <a:noFill/>
          <a:ln>
            <a:noFill/>
          </a:ln>
        </p:spPr>
        <p:txBody>
          <a:bodyPr lIns="0" rIns="0">
            <a:noAutofit/>
          </a:bodyPr>
          <a:lstStyle>
            <a:lvl1pPr marL="0" indent="0">
              <a:buNone/>
              <a:defRPr sz="1200" i="0">
                <a:solidFill>
                  <a:schemeClr val="tx1"/>
                </a:solidFill>
              </a:defRPr>
            </a:lvl1pPr>
            <a:lvl2pPr marL="714375" indent="0">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da-DK" dirty="0"/>
              <a:t>Klik for at redigere typografi i masteren</a:t>
            </a:r>
          </a:p>
        </p:txBody>
      </p:sp>
      <p:sp>
        <p:nvSpPr>
          <p:cNvPr id="13" name="Tekstboks 12"/>
          <p:cNvSpPr txBox="1"/>
          <p:nvPr userDrawn="1"/>
        </p:nvSpPr>
        <p:spPr>
          <a:xfrm>
            <a:off x="0" y="5148000"/>
            <a:ext cx="9144000" cy="180000"/>
          </a:xfrm>
          <a:prstGeom prst="rect">
            <a:avLst/>
          </a:prstGeom>
          <a:solidFill>
            <a:srgbClr val="607C8C"/>
          </a:solidFill>
        </p:spPr>
        <p:txBody>
          <a:bodyPr wrap="square" rtlCol="0">
            <a:spAutoFit/>
          </a:bodyPr>
          <a:lstStyle/>
          <a:p>
            <a:endParaRPr lang="da-DK" dirty="0"/>
          </a:p>
        </p:txBody>
      </p:sp>
      <p:pic>
        <p:nvPicPr>
          <p:cNvPr id="14" name="Picture 2" descr="\\SOSA\Data\Informat\Kunder\BaneDanmark\BDK nye selvstaendige skabeloner\Grafik\25,45x3,16PNG_300dpi - PowerPoint forside.png"/>
          <p:cNvPicPr>
            <a:picLocks noChangeAspect="1" noChangeArrowheads="1"/>
          </p:cNvPicPr>
          <p:nvPr userDrawn="1"/>
        </p:nvPicPr>
        <p:blipFill>
          <a:blip r:embed="rId3" cstate="print"/>
          <a:srcRect/>
          <a:stretch>
            <a:fillRect/>
          </a:stretch>
        </p:blipFill>
        <p:spPr bwMode="auto">
          <a:xfrm>
            <a:off x="0" y="5400000"/>
            <a:ext cx="9144000" cy="1134000"/>
          </a:xfrm>
          <a:prstGeom prst="rect">
            <a:avLst/>
          </a:prstGeom>
          <a:noFill/>
        </p:spPr>
      </p:pic>
    </p:spTree>
    <p:extLst>
      <p:ext uri="{BB962C8B-B14F-4D97-AF65-F5344CB8AC3E}">
        <p14:creationId xmlns:p14="http://schemas.microsoft.com/office/powerpoint/2010/main" val="3711178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Users\Christine Bonde\Desktop\Midlertidige filer\BDK PowerPoint forsider\NY_25,45x1,75_PP_300dpi.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0" y="6174000"/>
            <a:ext cx="9144000" cy="628927"/>
          </a:xfrm>
          <a:prstGeom prst="rect">
            <a:avLst/>
          </a:prstGeom>
          <a:noFill/>
          <a:extLst>
            <a:ext uri="{909E8E84-426E-40DD-AFC4-6F175D3DCCD1}">
              <a14:hiddenFill xmlns:a14="http://schemas.microsoft.com/office/drawing/2010/main">
                <a:solidFill>
                  <a:srgbClr val="FFFFFF"/>
                </a:solidFill>
              </a14:hiddenFill>
            </a:ext>
          </a:extLst>
        </p:spPr>
      </p:pic>
      <p:sp>
        <p:nvSpPr>
          <p:cNvPr id="7" name="Tekstboks 6"/>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2" name="Pladsholder til titel 1"/>
          <p:cNvSpPr>
            <a:spLocks noGrp="1"/>
          </p:cNvSpPr>
          <p:nvPr>
            <p:ph type="title"/>
          </p:nvPr>
        </p:nvSpPr>
        <p:spPr>
          <a:xfrm>
            <a:off x="720000" y="720000"/>
            <a:ext cx="7704000" cy="360000"/>
          </a:xfrm>
          <a:prstGeom prst="rect">
            <a:avLst/>
          </a:prstGeom>
        </p:spPr>
        <p:txBody>
          <a:bodyPr vert="horz" lIns="91440" tIns="45720" rIns="91440" bIns="45720" rtlCol="0" anchor="ctr">
            <a:noAutofit/>
          </a:bodyPr>
          <a:lstStyle/>
          <a:p>
            <a:r>
              <a:rPr lang="da-DK" dirty="0"/>
              <a:t>Klik for at redigere titeltypografi i masteren</a:t>
            </a:r>
          </a:p>
        </p:txBody>
      </p:sp>
      <p:sp>
        <p:nvSpPr>
          <p:cNvPr id="3" name="Pladsholder til tekst 2"/>
          <p:cNvSpPr>
            <a:spLocks noGrp="1"/>
          </p:cNvSpPr>
          <p:nvPr>
            <p:ph type="body" idx="1"/>
          </p:nvPr>
        </p:nvSpPr>
        <p:spPr>
          <a:xfrm>
            <a:off x="720000" y="1800000"/>
            <a:ext cx="7704000" cy="3600000"/>
          </a:xfrm>
          <a:prstGeom prst="rect">
            <a:avLst/>
          </a:prstGeom>
        </p:spPr>
        <p:txBody>
          <a:bodyPr vert="horz" lIns="91440" tIns="45720" rIns="91440" bIns="45720" rtlCol="0">
            <a:normAutofit/>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Tekstboks 8"/>
          <p:cNvSpPr txBox="1"/>
          <p:nvPr/>
        </p:nvSpPr>
        <p:spPr>
          <a:xfrm>
            <a:off x="0" y="5940000"/>
            <a:ext cx="9144000" cy="180000"/>
          </a:xfrm>
          <a:prstGeom prst="rect">
            <a:avLst/>
          </a:prstGeom>
          <a:solidFill>
            <a:srgbClr val="607C8C"/>
          </a:solidFill>
        </p:spPr>
        <p:txBody>
          <a:bodyPr wrap="square" rtlCol="0">
            <a:spAutoFit/>
          </a:bodyPr>
          <a:lstStyle/>
          <a:p>
            <a:endParaRPr lang="da-DK" dirty="0"/>
          </a:p>
        </p:txBody>
      </p:sp>
      <p:sp>
        <p:nvSpPr>
          <p:cNvPr id="10" name="Pladsholder til diasnummer 5"/>
          <p:cNvSpPr txBox="1">
            <a:spLocks/>
          </p:cNvSpPr>
          <p:nvPr/>
        </p:nvSpPr>
        <p:spPr>
          <a:xfrm>
            <a:off x="7974000" y="6588000"/>
            <a:ext cx="720080" cy="215922"/>
          </a:xfrm>
          <a:prstGeom prst="rect">
            <a:avLst/>
          </a:prstGeom>
        </p:spPr>
        <p:txBody>
          <a:bodyPr lIns="0" tIns="0" rIns="0" bIns="0"/>
          <a:lstStyle>
            <a:defPPr>
              <a:defRPr lang="da-DK"/>
            </a:defPPr>
            <a:lvl1pPr marL="0" algn="r" defTabSz="914400" rtl="0" eaLnBrk="1" latinLnBrk="0" hangingPunct="1">
              <a:defRPr sz="1000" kern="1200">
                <a:solidFill>
                  <a:schemeClr val="bg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AC859A-AE19-4543-AC75-3D2F5ABF6574}" type="slidenum">
              <a:rPr lang="da-DK" smtClean="0"/>
              <a:pPr/>
              <a:t>‹nr.›</a:t>
            </a:fld>
            <a:endParaRPr lang="da-DK" dirty="0"/>
          </a:p>
        </p:txBody>
      </p:sp>
    </p:spTree>
    <p:extLst>
      <p:ext uri="{BB962C8B-B14F-4D97-AF65-F5344CB8AC3E}">
        <p14:creationId xmlns:p14="http://schemas.microsoft.com/office/powerpoint/2010/main" val="6323828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3" r:id="rId7"/>
    <p:sldLayoutId id="2147483692"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Lst>
  <p:hf sldNum="0" hdr="0" ftr="0" dt="0"/>
  <p:txStyles>
    <p:titleStyle>
      <a:lvl1pPr algn="l" defTabSz="914400" rtl="0" eaLnBrk="1" latinLnBrk="0" hangingPunct="1">
        <a:spcBef>
          <a:spcPct val="0"/>
        </a:spcBef>
        <a:buNone/>
        <a:defRPr sz="2400" kern="1200">
          <a:solidFill>
            <a:srgbClr val="607C8C"/>
          </a:solidFill>
          <a:latin typeface="+mj-lt"/>
          <a:ea typeface="+mj-ea"/>
          <a:cs typeface="+mj-cs"/>
        </a:defRPr>
      </a:lvl1pPr>
    </p:titleStyle>
    <p:bodyStyle>
      <a:lvl1pPr marL="342900" indent="-342900" algn="l" defTabSz="914400" rtl="0" eaLnBrk="1" latinLnBrk="0" hangingPunct="1">
        <a:spcBef>
          <a:spcPct val="20000"/>
        </a:spcBef>
        <a:buFont typeface="Agfa Rotis Sans Serif" pitchFamily="2" charset="0"/>
        <a:buChar char="–"/>
        <a:defRPr sz="12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755576" y="3394796"/>
            <a:ext cx="7632000" cy="1186332"/>
          </a:xfrm>
        </p:spPr>
        <p:txBody>
          <a:bodyPr>
            <a:normAutofit fontScale="90000"/>
          </a:bodyPr>
          <a:lstStyle/>
          <a:p>
            <a:pPr algn="ctr"/>
            <a:r>
              <a:rPr lang="da-DK" sz="2700" dirty="0">
                <a:solidFill>
                  <a:schemeClr val="bg1"/>
                </a:solidFill>
              </a:rPr>
              <a:t>Entreprenørmøder i Fredericia og København</a:t>
            </a:r>
            <a:br>
              <a:rPr lang="da-DK" dirty="0">
                <a:solidFill>
                  <a:schemeClr val="bg1"/>
                </a:solidFill>
              </a:rPr>
            </a:br>
            <a:br>
              <a:rPr lang="da-DK" dirty="0">
                <a:solidFill>
                  <a:schemeClr val="bg1"/>
                </a:solidFill>
              </a:rPr>
            </a:br>
            <a:r>
              <a:rPr lang="da-DK" i="1" dirty="0">
                <a:solidFill>
                  <a:schemeClr val="bg1"/>
                </a:solidFill>
              </a:rPr>
              <a:t>Entreprenører på eget sikkerhedscertifikat</a:t>
            </a:r>
            <a:endParaRPr lang="da-DK" dirty="0">
              <a:solidFill>
                <a:schemeClr val="bg1"/>
              </a:solidFill>
            </a:endParaRPr>
          </a:p>
        </p:txBody>
      </p:sp>
      <p:sp>
        <p:nvSpPr>
          <p:cNvPr id="7" name="Pladsholder til tekst 6"/>
          <p:cNvSpPr>
            <a:spLocks noGrp="1"/>
          </p:cNvSpPr>
          <p:nvPr>
            <p:ph type="body" sz="quarter" idx="13"/>
          </p:nvPr>
        </p:nvSpPr>
        <p:spPr/>
        <p:txBody>
          <a:bodyPr/>
          <a:lstStyle/>
          <a:p>
            <a:pPr algn="ctr"/>
            <a:r>
              <a:rPr lang="da-DK" noProof="1">
                <a:solidFill>
                  <a:schemeClr val="bg1"/>
                </a:solidFill>
              </a:rPr>
              <a:t>23. og 24. april 2018	Banedanmark, Kvalitet &amp; Sikkerhed</a:t>
            </a:r>
          </a:p>
        </p:txBody>
      </p:sp>
    </p:spTree>
    <p:extLst>
      <p:ext uri="{BB962C8B-B14F-4D97-AF65-F5344CB8AC3E}">
        <p14:creationId xmlns:p14="http://schemas.microsoft.com/office/powerpoint/2010/main" val="4247231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743F16-C07A-4A56-86EC-C7DC77114F32}"/>
              </a:ext>
            </a:extLst>
          </p:cNvPr>
          <p:cNvSpPr>
            <a:spLocks noGrp="1"/>
          </p:cNvSpPr>
          <p:nvPr>
            <p:ph type="title"/>
          </p:nvPr>
        </p:nvSpPr>
        <p:spPr/>
        <p:txBody>
          <a:bodyPr/>
          <a:lstStyle/>
          <a:p>
            <a:r>
              <a:rPr lang="da-DK" dirty="0"/>
              <a:t>Dispensation</a:t>
            </a:r>
          </a:p>
        </p:txBody>
      </p:sp>
      <p:sp>
        <p:nvSpPr>
          <p:cNvPr id="3" name="Pladsholder til indhold 2">
            <a:extLst>
              <a:ext uri="{FF2B5EF4-FFF2-40B4-BE49-F238E27FC236}">
                <a16:creationId xmlns:a16="http://schemas.microsoft.com/office/drawing/2014/main" id="{0A699152-A968-4402-8D96-A69A72761611}"/>
              </a:ext>
            </a:extLst>
          </p:cNvPr>
          <p:cNvSpPr>
            <a:spLocks noGrp="1"/>
          </p:cNvSpPr>
          <p:nvPr>
            <p:ph idx="1"/>
          </p:nvPr>
        </p:nvSpPr>
        <p:spPr>
          <a:xfrm>
            <a:off x="720000" y="1772816"/>
            <a:ext cx="7704000" cy="4104456"/>
          </a:xfrm>
        </p:spPr>
        <p:txBody>
          <a:bodyPr>
            <a:normAutofit fontScale="85000" lnSpcReduction="10000"/>
          </a:bodyPr>
          <a:lstStyle/>
          <a:p>
            <a:pPr marL="0" indent="0">
              <a:buNone/>
            </a:pPr>
            <a:r>
              <a:rPr lang="da-DK" b="1" dirty="0"/>
              <a:t>Dokumentationskrav ifm. dispensationsansøgning</a:t>
            </a:r>
          </a:p>
          <a:p>
            <a:pPr marL="0" indent="0">
              <a:buNone/>
            </a:pPr>
            <a:endParaRPr lang="da-DK" dirty="0"/>
          </a:p>
          <a:p>
            <a:pPr lvl="0">
              <a:buFont typeface="Arial" panose="020B0604020202020204" pitchFamily="34" charset="0"/>
              <a:buChar char="•"/>
            </a:pPr>
            <a:r>
              <a:rPr lang="da-DK" dirty="0"/>
              <a:t>Trafik-, Bygge- og Boligstyrelsens kvittering for modtagelse af ansøgning om eget sikkerhedscertifikat</a:t>
            </a:r>
          </a:p>
          <a:p>
            <a:pPr lvl="0">
              <a:lnSpc>
                <a:spcPct val="120000"/>
              </a:lnSpc>
              <a:buFont typeface="Arial" panose="020B0604020202020204" pitchFamily="34" charset="0"/>
              <a:buChar char="•"/>
            </a:pPr>
            <a:endParaRPr lang="da-DK" dirty="0"/>
          </a:p>
          <a:p>
            <a:pPr lvl="0">
              <a:buFont typeface="Arial" panose="020B0604020202020204" pitchFamily="34" charset="0"/>
              <a:buChar char="•"/>
            </a:pPr>
            <a:r>
              <a:rPr lang="da-DK" dirty="0"/>
              <a:t>Dokumentation for forsikringsaftale iht. kravet om ansvarsforsikring eller erklæring fra assurandør</a:t>
            </a:r>
          </a:p>
          <a:p>
            <a:pPr lvl="0">
              <a:lnSpc>
                <a:spcPct val="120000"/>
              </a:lnSpc>
              <a:buFont typeface="Arial" panose="020B0604020202020204" pitchFamily="34" charset="0"/>
              <a:buChar char="•"/>
            </a:pPr>
            <a:endParaRPr lang="da-DK" dirty="0"/>
          </a:p>
          <a:p>
            <a:pPr lvl="0">
              <a:buFont typeface="Arial" panose="020B0604020202020204" pitchFamily="34" charset="0"/>
              <a:buChar char="•"/>
            </a:pPr>
            <a:r>
              <a:rPr lang="da-DK" dirty="0"/>
              <a:t>Tids- og aktivitetsplan for det videre arbejde med opnåelse af sikkerheds-certifikat</a:t>
            </a:r>
          </a:p>
          <a:p>
            <a:pPr lvl="0">
              <a:lnSpc>
                <a:spcPct val="120000"/>
              </a:lnSpc>
              <a:buFont typeface="Arial" panose="020B0604020202020204" pitchFamily="34" charset="0"/>
              <a:buChar char="•"/>
            </a:pPr>
            <a:endParaRPr lang="da-DK" dirty="0"/>
          </a:p>
          <a:p>
            <a:pPr lvl="0">
              <a:buFont typeface="Arial" panose="020B0604020202020204" pitchFamily="34" charset="0"/>
              <a:buChar char="•"/>
            </a:pPr>
            <a:r>
              <a:rPr lang="da-DK" dirty="0"/>
              <a:t>Referater eller anden form for dokumentation for afholdte eller kommende møder med Trafik-, Bygge- og Boligstyrelsen</a:t>
            </a:r>
          </a:p>
        </p:txBody>
      </p:sp>
      <p:pic>
        <p:nvPicPr>
          <p:cNvPr id="6" name="Billede 5">
            <a:extLst>
              <a:ext uri="{FF2B5EF4-FFF2-40B4-BE49-F238E27FC236}">
                <a16:creationId xmlns:a16="http://schemas.microsoft.com/office/drawing/2014/main" id="{BE3301B4-D8C6-45CA-B6CA-056949EDE3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116632"/>
            <a:ext cx="2891122" cy="1296144"/>
          </a:xfrm>
          <a:prstGeom prst="rect">
            <a:avLst/>
          </a:prstGeom>
        </p:spPr>
      </p:pic>
    </p:spTree>
    <p:extLst>
      <p:ext uri="{BB962C8B-B14F-4D97-AF65-F5344CB8AC3E}">
        <p14:creationId xmlns:p14="http://schemas.microsoft.com/office/powerpoint/2010/main" val="1492875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743F16-C07A-4A56-86EC-C7DC77114F32}"/>
              </a:ext>
            </a:extLst>
          </p:cNvPr>
          <p:cNvSpPr>
            <a:spLocks noGrp="1"/>
          </p:cNvSpPr>
          <p:nvPr>
            <p:ph type="title"/>
          </p:nvPr>
        </p:nvSpPr>
        <p:spPr/>
        <p:txBody>
          <a:bodyPr/>
          <a:lstStyle/>
          <a:p>
            <a:r>
              <a:rPr lang="da-DK" dirty="0"/>
              <a:t>Dispensation</a:t>
            </a:r>
          </a:p>
        </p:txBody>
      </p:sp>
      <p:sp>
        <p:nvSpPr>
          <p:cNvPr id="3" name="Pladsholder til indhold 2">
            <a:extLst>
              <a:ext uri="{FF2B5EF4-FFF2-40B4-BE49-F238E27FC236}">
                <a16:creationId xmlns:a16="http://schemas.microsoft.com/office/drawing/2014/main" id="{0A699152-A968-4402-8D96-A69A72761611}"/>
              </a:ext>
            </a:extLst>
          </p:cNvPr>
          <p:cNvSpPr>
            <a:spLocks noGrp="1"/>
          </p:cNvSpPr>
          <p:nvPr>
            <p:ph idx="1"/>
          </p:nvPr>
        </p:nvSpPr>
        <p:spPr>
          <a:xfrm>
            <a:off x="720000" y="1772816"/>
            <a:ext cx="8244488" cy="4392488"/>
          </a:xfrm>
        </p:spPr>
        <p:txBody>
          <a:bodyPr>
            <a:normAutofit fontScale="85000" lnSpcReduction="10000"/>
          </a:bodyPr>
          <a:lstStyle/>
          <a:p>
            <a:pPr marL="0" indent="0">
              <a:buNone/>
            </a:pPr>
            <a:r>
              <a:rPr lang="da-DK" b="1" dirty="0"/>
              <a:t>Tildeling af dispensation</a:t>
            </a:r>
          </a:p>
          <a:p>
            <a:pPr>
              <a:buFont typeface="Arial" panose="020B0604020202020204" pitchFamily="34" charset="0"/>
              <a:buChar char="•"/>
            </a:pPr>
            <a:endParaRPr lang="da-DK" dirty="0"/>
          </a:p>
          <a:p>
            <a:pPr>
              <a:buFont typeface="Arial" panose="020B0604020202020204" pitchFamily="34" charset="0"/>
              <a:buChar char="•"/>
            </a:pPr>
            <a:r>
              <a:rPr lang="da-DK" dirty="0"/>
              <a:t>Hvis en dispensationsansøgning lever op til Banedanmarks dokumentationskrav tildeles en entreprenørvirksomhed dispensation fra kravet om eget sikkerhedscertifikat</a:t>
            </a:r>
          </a:p>
          <a:p>
            <a:pPr>
              <a:buFont typeface="Arial" panose="020B0604020202020204" pitchFamily="34" charset="0"/>
              <a:buChar char="•"/>
            </a:pPr>
            <a:endParaRPr lang="da-DK" dirty="0"/>
          </a:p>
          <a:p>
            <a:pPr>
              <a:buFont typeface="Arial" panose="020B0604020202020204" pitchFamily="34" charset="0"/>
              <a:buChar char="•"/>
            </a:pPr>
            <a:r>
              <a:rPr lang="da-DK" dirty="0"/>
              <a:t>Dispensationsperioden er forskellig fra entreprenørvirksomhed til entreprenørvirksomhed</a:t>
            </a:r>
          </a:p>
          <a:p>
            <a:pPr>
              <a:buFont typeface="Arial" panose="020B0604020202020204" pitchFamily="34" charset="0"/>
              <a:buChar char="•"/>
            </a:pPr>
            <a:endParaRPr lang="da-DK" dirty="0"/>
          </a:p>
          <a:p>
            <a:pPr>
              <a:buFont typeface="Arial" panose="020B0604020202020204" pitchFamily="34" charset="0"/>
              <a:buChar char="•"/>
            </a:pPr>
            <a:r>
              <a:rPr lang="da-DK" dirty="0"/>
              <a:t>Entreprenørvirksomheder skal løbende fremsende dokumentation til Banedanmark for overholdelse af centrale punkter (større milepæle) i tids- og aktivitetsplaner for det videre arbejde med opnåelse af eget sikkerhedscertifikat</a:t>
            </a:r>
          </a:p>
          <a:p>
            <a:pPr>
              <a:buFont typeface="Arial" panose="020B0604020202020204" pitchFamily="34" charset="0"/>
              <a:buChar char="•"/>
            </a:pPr>
            <a:endParaRPr lang="da-DK" dirty="0"/>
          </a:p>
        </p:txBody>
      </p:sp>
      <p:pic>
        <p:nvPicPr>
          <p:cNvPr id="5" name="Picture 2">
            <a:extLst>
              <a:ext uri="{FF2B5EF4-FFF2-40B4-BE49-F238E27FC236}">
                <a16:creationId xmlns:a16="http://schemas.microsoft.com/office/drawing/2014/main" id="{14F98788-B9A4-4745-A0E1-0EE15B2852C5}"/>
              </a:ext>
            </a:extLst>
          </p:cNvPr>
          <p:cNvPicPr>
            <a:picLocks noChangeAspect="1" noChangeArrowheads="1"/>
          </p:cNvPicPr>
          <p:nvPr/>
        </p:nvPicPr>
        <p:blipFill>
          <a:blip r:embed="rId2" cstate="print"/>
          <a:srcRect/>
          <a:stretch>
            <a:fillRect/>
          </a:stretch>
        </p:blipFill>
        <p:spPr bwMode="auto">
          <a:xfrm>
            <a:off x="6015928" y="260648"/>
            <a:ext cx="3059832" cy="1590707"/>
          </a:xfrm>
          <a:prstGeom prst="rect">
            <a:avLst/>
          </a:prstGeom>
          <a:noFill/>
          <a:ln w="9525">
            <a:noFill/>
            <a:miter lim="800000"/>
            <a:headEnd/>
            <a:tailEnd/>
          </a:ln>
        </p:spPr>
      </p:pic>
    </p:spTree>
    <p:extLst>
      <p:ext uri="{BB962C8B-B14F-4D97-AF65-F5344CB8AC3E}">
        <p14:creationId xmlns:p14="http://schemas.microsoft.com/office/powerpoint/2010/main" val="1580956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743F16-C07A-4A56-86EC-C7DC77114F32}"/>
              </a:ext>
            </a:extLst>
          </p:cNvPr>
          <p:cNvSpPr>
            <a:spLocks noGrp="1"/>
          </p:cNvSpPr>
          <p:nvPr>
            <p:ph type="title"/>
          </p:nvPr>
        </p:nvSpPr>
        <p:spPr/>
        <p:txBody>
          <a:bodyPr/>
          <a:lstStyle/>
          <a:p>
            <a:r>
              <a:rPr lang="da-DK" dirty="0"/>
              <a:t>Dispensation</a:t>
            </a:r>
          </a:p>
        </p:txBody>
      </p:sp>
      <p:sp>
        <p:nvSpPr>
          <p:cNvPr id="3" name="Pladsholder til indhold 2">
            <a:extLst>
              <a:ext uri="{FF2B5EF4-FFF2-40B4-BE49-F238E27FC236}">
                <a16:creationId xmlns:a16="http://schemas.microsoft.com/office/drawing/2014/main" id="{0A699152-A968-4402-8D96-A69A72761611}"/>
              </a:ext>
            </a:extLst>
          </p:cNvPr>
          <p:cNvSpPr>
            <a:spLocks noGrp="1"/>
          </p:cNvSpPr>
          <p:nvPr>
            <p:ph idx="1"/>
          </p:nvPr>
        </p:nvSpPr>
        <p:spPr>
          <a:xfrm>
            <a:off x="720000" y="1851354"/>
            <a:ext cx="8355760" cy="4241942"/>
          </a:xfrm>
        </p:spPr>
        <p:txBody>
          <a:bodyPr>
            <a:normAutofit fontScale="85000" lnSpcReduction="20000"/>
          </a:bodyPr>
          <a:lstStyle/>
          <a:p>
            <a:pPr marL="0" indent="0">
              <a:buNone/>
            </a:pPr>
            <a:r>
              <a:rPr lang="da-DK" b="1" dirty="0"/>
              <a:t>Centrale punkter</a:t>
            </a:r>
          </a:p>
          <a:p>
            <a:pPr marL="0" indent="0">
              <a:buNone/>
            </a:pPr>
            <a:endParaRPr lang="da-DK" dirty="0"/>
          </a:p>
          <a:p>
            <a:pPr marL="0" indent="0">
              <a:buNone/>
            </a:pPr>
            <a:r>
              <a:rPr lang="da-DK" dirty="0"/>
              <a:t>Centrale punkter i tids- og aktivitetsplaner kan f.eks. være:</a:t>
            </a:r>
          </a:p>
          <a:p>
            <a:pPr>
              <a:buFont typeface="Arial" panose="020B0604020202020204" pitchFamily="34" charset="0"/>
              <a:buChar char="•"/>
            </a:pPr>
            <a:endParaRPr lang="da-DK" dirty="0"/>
          </a:p>
          <a:p>
            <a:pPr lvl="0">
              <a:buFont typeface="Arial" panose="020B0604020202020204" pitchFamily="34" charset="0"/>
              <a:buChar char="•"/>
            </a:pPr>
            <a:r>
              <a:rPr lang="da-DK" dirty="0"/>
              <a:t>Kopi af indkaldelser til og referater fra møder hos Trafik-, Bygge- og Boligstyrelsen</a:t>
            </a:r>
          </a:p>
          <a:p>
            <a:pPr lvl="0">
              <a:buFont typeface="Arial" panose="020B0604020202020204" pitchFamily="34" charset="0"/>
              <a:buChar char="•"/>
            </a:pPr>
            <a:r>
              <a:rPr lang="da-DK" dirty="0"/>
              <a:t>Opdaterede tids- og aktivitetsplaner</a:t>
            </a:r>
          </a:p>
          <a:p>
            <a:pPr lvl="0">
              <a:buFont typeface="Arial" panose="020B0604020202020204" pitchFamily="34" charset="0"/>
              <a:buChar char="•"/>
            </a:pPr>
            <a:r>
              <a:rPr lang="da-DK" dirty="0"/>
              <a:t>Dokumentation for afholdte workshops om bl.a. risikoprofiler og handlingsplaner</a:t>
            </a:r>
          </a:p>
          <a:p>
            <a:pPr lvl="0">
              <a:buFont typeface="Arial" panose="020B0604020202020204" pitchFamily="34" charset="0"/>
              <a:buChar char="•"/>
            </a:pPr>
            <a:r>
              <a:rPr lang="da-DK" dirty="0"/>
              <a:t>Kopi af aftaler med Trafik-, Bygge- og Boligstyrelsen om tilsynsbesøg hos entreprenørerne og kopi af tilsynsrapporter</a:t>
            </a:r>
          </a:p>
          <a:p>
            <a:pPr lvl="0">
              <a:buFont typeface="Arial" panose="020B0604020202020204" pitchFamily="34" charset="0"/>
              <a:buChar char="•"/>
            </a:pPr>
            <a:r>
              <a:rPr lang="da-DK" dirty="0"/>
              <a:t>Kopi af Trafik-, Bygge- og Boligstyrelsens kvitteringer for modtagelse af bl.a. fremsendte procedurer og sikkerhedsledelsessystemer</a:t>
            </a:r>
          </a:p>
          <a:p>
            <a:pPr lvl="0">
              <a:buFont typeface="Arial" panose="020B0604020202020204" pitchFamily="34" charset="0"/>
              <a:buChar char="•"/>
            </a:pPr>
            <a:r>
              <a:rPr lang="da-DK" dirty="0"/>
              <a:t>Kopi af sikkerhedscertifikater udstedt af Trafik-, Bygge- og Boligstyrelsen</a:t>
            </a:r>
            <a:endParaRPr lang="da-DK" dirty="0">
              <a:highlight>
                <a:srgbClr val="FFFF00"/>
              </a:highlight>
            </a:endParaRPr>
          </a:p>
          <a:p>
            <a:pPr>
              <a:buFont typeface="Arial" panose="020B0604020202020204" pitchFamily="34" charset="0"/>
              <a:buChar char="•"/>
            </a:pPr>
            <a:endParaRPr lang="da-DK" sz="1100" dirty="0"/>
          </a:p>
        </p:txBody>
      </p:sp>
      <p:pic>
        <p:nvPicPr>
          <p:cNvPr id="5" name="Picture 2">
            <a:extLst>
              <a:ext uri="{FF2B5EF4-FFF2-40B4-BE49-F238E27FC236}">
                <a16:creationId xmlns:a16="http://schemas.microsoft.com/office/drawing/2014/main" id="{14F98788-B9A4-4745-A0E1-0EE15B2852C5}"/>
              </a:ext>
            </a:extLst>
          </p:cNvPr>
          <p:cNvPicPr>
            <a:picLocks noChangeAspect="1" noChangeArrowheads="1"/>
          </p:cNvPicPr>
          <p:nvPr/>
        </p:nvPicPr>
        <p:blipFill>
          <a:blip r:embed="rId2" cstate="print"/>
          <a:srcRect/>
          <a:stretch>
            <a:fillRect/>
          </a:stretch>
        </p:blipFill>
        <p:spPr bwMode="auto">
          <a:xfrm>
            <a:off x="6015928" y="260648"/>
            <a:ext cx="3059832" cy="1590707"/>
          </a:xfrm>
          <a:prstGeom prst="rect">
            <a:avLst/>
          </a:prstGeom>
          <a:noFill/>
          <a:ln w="9525">
            <a:noFill/>
            <a:miter lim="800000"/>
            <a:headEnd/>
            <a:tailEnd/>
          </a:ln>
        </p:spPr>
      </p:pic>
    </p:spTree>
    <p:extLst>
      <p:ext uri="{BB962C8B-B14F-4D97-AF65-F5344CB8AC3E}">
        <p14:creationId xmlns:p14="http://schemas.microsoft.com/office/powerpoint/2010/main" val="544053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743F16-C07A-4A56-86EC-C7DC77114F32}"/>
              </a:ext>
            </a:extLst>
          </p:cNvPr>
          <p:cNvSpPr>
            <a:spLocks noGrp="1"/>
          </p:cNvSpPr>
          <p:nvPr>
            <p:ph type="title"/>
          </p:nvPr>
        </p:nvSpPr>
        <p:spPr/>
        <p:txBody>
          <a:bodyPr/>
          <a:lstStyle/>
          <a:p>
            <a:r>
              <a:rPr lang="da-DK" dirty="0"/>
              <a:t>Dispensation</a:t>
            </a:r>
          </a:p>
        </p:txBody>
      </p:sp>
      <p:sp>
        <p:nvSpPr>
          <p:cNvPr id="3" name="Pladsholder til indhold 2">
            <a:extLst>
              <a:ext uri="{FF2B5EF4-FFF2-40B4-BE49-F238E27FC236}">
                <a16:creationId xmlns:a16="http://schemas.microsoft.com/office/drawing/2014/main" id="{0A699152-A968-4402-8D96-A69A72761611}"/>
              </a:ext>
            </a:extLst>
          </p:cNvPr>
          <p:cNvSpPr>
            <a:spLocks noGrp="1"/>
          </p:cNvSpPr>
          <p:nvPr>
            <p:ph idx="1"/>
          </p:nvPr>
        </p:nvSpPr>
        <p:spPr>
          <a:xfrm>
            <a:off x="720000" y="1851354"/>
            <a:ext cx="7704000" cy="4169934"/>
          </a:xfrm>
        </p:spPr>
        <p:txBody>
          <a:bodyPr>
            <a:normAutofit fontScale="70000" lnSpcReduction="20000"/>
          </a:bodyPr>
          <a:lstStyle/>
          <a:p>
            <a:pPr marL="0" indent="0">
              <a:buNone/>
            </a:pPr>
            <a:r>
              <a:rPr lang="da-DK" b="1" dirty="0"/>
              <a:t>Opfølgning</a:t>
            </a:r>
          </a:p>
          <a:p>
            <a:pPr>
              <a:buFont typeface="Arial" panose="020B0604020202020204" pitchFamily="34" charset="0"/>
              <a:buChar char="•"/>
            </a:pPr>
            <a:endParaRPr lang="da-DK" dirty="0"/>
          </a:p>
          <a:p>
            <a:pPr>
              <a:buFont typeface="Arial" panose="020B0604020202020204" pitchFamily="34" charset="0"/>
              <a:buChar char="•"/>
            </a:pPr>
            <a:r>
              <a:rPr lang="da-DK" dirty="0"/>
              <a:t>Banedanmark gennemgår og vurderer om dokumentation for centrale punkter i tids- og aktivitetsplaner lever op til det, som de centrale punkter dækker over. Hvis dokumentationen ikke er fyldestgørende, så kontakter Banedanmark entreprenørerne og beder om at få tilsendt den rette dokumentation for de centrale punkter</a:t>
            </a:r>
          </a:p>
          <a:p>
            <a:pPr marL="0" indent="0">
              <a:buNone/>
            </a:pPr>
            <a:endParaRPr lang="da-DK" dirty="0"/>
          </a:p>
          <a:p>
            <a:pPr>
              <a:buFont typeface="Arial" panose="020B0604020202020204" pitchFamily="34" charset="0"/>
              <a:buChar char="•"/>
            </a:pPr>
            <a:r>
              <a:rPr lang="da-DK" dirty="0"/>
              <a:t>Hvis der mod forventning skulle opstå ændringer i entreprenørernes tids- og aktivitetsplaner, der påvirker de centrale punkter og den endelige deadline for opnåelse af eget sikkerhedscertifikat, skal entreprenørerne melde det til Banedanmark så hurtigt som muligt</a:t>
            </a:r>
          </a:p>
          <a:p>
            <a:pPr>
              <a:buFont typeface="Arial" panose="020B0604020202020204" pitchFamily="34" charset="0"/>
              <a:buChar char="•"/>
            </a:pPr>
            <a:endParaRPr lang="da-DK" dirty="0"/>
          </a:p>
          <a:p>
            <a:pPr>
              <a:buFont typeface="Arial" panose="020B0604020202020204" pitchFamily="34" charset="0"/>
              <a:buChar char="•"/>
            </a:pPr>
            <a:r>
              <a:rPr lang="da-DK" dirty="0"/>
              <a:t>Hvis centrale punkter i tids- og aktivitetsplaner ikke overholdes kan Banedanmark suspendere en tildelt dispensation</a:t>
            </a:r>
          </a:p>
        </p:txBody>
      </p:sp>
      <p:pic>
        <p:nvPicPr>
          <p:cNvPr id="6" name="Billede 5">
            <a:extLst>
              <a:ext uri="{FF2B5EF4-FFF2-40B4-BE49-F238E27FC236}">
                <a16:creationId xmlns:a16="http://schemas.microsoft.com/office/drawing/2014/main" id="{B84E3379-AE9A-4304-9854-B0B5B1B120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116632"/>
            <a:ext cx="2891122" cy="1296144"/>
          </a:xfrm>
          <a:prstGeom prst="rect">
            <a:avLst/>
          </a:prstGeom>
        </p:spPr>
      </p:pic>
    </p:spTree>
    <p:extLst>
      <p:ext uri="{BB962C8B-B14F-4D97-AF65-F5344CB8AC3E}">
        <p14:creationId xmlns:p14="http://schemas.microsoft.com/office/powerpoint/2010/main" val="3563927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7704000" cy="4320000"/>
          </a:xfrm>
        </p:spPr>
        <p:txBody>
          <a:bodyPr/>
          <a:lstStyle/>
          <a:p>
            <a:pPr marL="0" indent="0">
              <a:buNone/>
            </a:pPr>
            <a:r>
              <a:rPr lang="da-DK" b="1" dirty="0"/>
              <a:t>Banedanmarks kontrolsystem</a:t>
            </a:r>
            <a:endParaRPr lang="da-DK" dirty="0"/>
          </a:p>
          <a:p>
            <a:pPr marL="0" indent="0">
              <a:buNone/>
            </a:pPr>
            <a:endParaRPr lang="da-DK" dirty="0"/>
          </a:p>
          <a:p>
            <a:pPr marL="0" indent="0">
              <a:buNone/>
            </a:pPr>
            <a:r>
              <a:rPr lang="da-DK" dirty="0"/>
              <a:t>Banedanmarks kontrol med kørsel uden for sporspærringer</a:t>
            </a:r>
          </a:p>
          <a:p>
            <a:pPr marL="0" indent="0">
              <a:buNone/>
            </a:pPr>
            <a:endParaRPr lang="da-DK" dirty="0"/>
          </a:p>
          <a:p>
            <a:pPr marL="0" indent="0">
              <a:buNone/>
            </a:pPr>
            <a:r>
              <a:rPr lang="da-DK" i="1" dirty="0"/>
              <a:t>Ved: Martin Harrow, Områdechef, Kvalitet &amp; Sikkerhed, Banedanmark</a:t>
            </a:r>
          </a:p>
          <a:p>
            <a:endParaRPr lang="da-DK" dirty="0"/>
          </a:p>
        </p:txBody>
      </p:sp>
    </p:spTree>
    <p:extLst>
      <p:ext uri="{BB962C8B-B14F-4D97-AF65-F5344CB8AC3E}">
        <p14:creationId xmlns:p14="http://schemas.microsoft.com/office/powerpoint/2010/main" val="771520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D649BBA6-16F9-4270-8C97-7F515F6416AF}"/>
              </a:ext>
            </a:extLst>
          </p:cNvPr>
          <p:cNvSpPr>
            <a:spLocks noGrp="1"/>
          </p:cNvSpPr>
          <p:nvPr>
            <p:ph idx="1"/>
          </p:nvPr>
        </p:nvSpPr>
        <p:spPr/>
        <p:txBody>
          <a:bodyPr>
            <a:normAutofit lnSpcReduction="10000"/>
          </a:bodyPr>
          <a:lstStyle/>
          <a:p>
            <a:pPr>
              <a:buFontTx/>
              <a:buChar char="-"/>
            </a:pPr>
            <a:r>
              <a:rPr lang="da-DK" dirty="0"/>
              <a:t>Entreprenører der har eget certifikat kan køre alle steder</a:t>
            </a:r>
          </a:p>
          <a:p>
            <a:pPr>
              <a:buFontTx/>
              <a:buChar char="-"/>
            </a:pPr>
            <a:r>
              <a:rPr lang="da-DK" dirty="0"/>
              <a:t>Entreprenører der er på dispensationsordning kan køre for BDK</a:t>
            </a:r>
          </a:p>
          <a:p>
            <a:pPr>
              <a:buFontTx/>
              <a:buChar char="-"/>
            </a:pPr>
            <a:r>
              <a:rPr lang="da-DK" dirty="0"/>
              <a:t>Entreprenører der er på overgangsordning kan køre i forbindelse med de kontrakter, der er indgået før april 2017.</a:t>
            </a:r>
          </a:p>
          <a:p>
            <a:pPr lvl="1">
              <a:buFontTx/>
              <a:buChar char="-"/>
            </a:pPr>
            <a:r>
              <a:rPr lang="da-DK" dirty="0"/>
              <a:t>Får udstedt et nummer, de oplyser til stationsbestyreren</a:t>
            </a:r>
          </a:p>
          <a:p>
            <a:pPr lvl="1">
              <a:buFontTx/>
              <a:buChar char="-"/>
            </a:pPr>
            <a:r>
              <a:rPr lang="da-DK" dirty="0"/>
              <a:t>Intet gyldigt nummer, ingen kørsel</a:t>
            </a:r>
          </a:p>
          <a:p>
            <a:pPr lvl="1">
              <a:buFontTx/>
              <a:buChar char="-"/>
            </a:pPr>
            <a:r>
              <a:rPr lang="da-DK" dirty="0"/>
              <a:t>Hvis tvivl, får man lov at køre, men der oprettes en sikkerhedsbrist, som undersøges </a:t>
            </a:r>
          </a:p>
        </p:txBody>
      </p:sp>
      <p:sp>
        <p:nvSpPr>
          <p:cNvPr id="4" name="Undertitel 3">
            <a:extLst>
              <a:ext uri="{FF2B5EF4-FFF2-40B4-BE49-F238E27FC236}">
                <a16:creationId xmlns:a16="http://schemas.microsoft.com/office/drawing/2014/main" id="{339DF08C-34C9-4880-BE8A-1D3AAF238970}"/>
              </a:ext>
            </a:extLst>
          </p:cNvPr>
          <p:cNvSpPr>
            <a:spLocks noGrp="1"/>
          </p:cNvSpPr>
          <p:nvPr>
            <p:ph type="subTitle" idx="10"/>
          </p:nvPr>
        </p:nvSpPr>
        <p:spPr/>
        <p:txBody>
          <a:bodyPr/>
          <a:lstStyle/>
          <a:p>
            <a:r>
              <a:rPr lang="da-DK" dirty="0"/>
              <a:t>Banedanmarks kontrol med hjemmel</a:t>
            </a:r>
          </a:p>
        </p:txBody>
      </p:sp>
    </p:spTree>
    <p:extLst>
      <p:ext uri="{BB962C8B-B14F-4D97-AF65-F5344CB8AC3E}">
        <p14:creationId xmlns:p14="http://schemas.microsoft.com/office/powerpoint/2010/main" val="4191565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7704000" cy="4320000"/>
          </a:xfrm>
        </p:spPr>
        <p:txBody>
          <a:bodyPr/>
          <a:lstStyle/>
          <a:p>
            <a:pPr marL="0" indent="0">
              <a:buNone/>
            </a:pPr>
            <a:endParaRPr lang="da-DK" b="1" dirty="0"/>
          </a:p>
          <a:p>
            <a:pPr marL="0" indent="0">
              <a:buNone/>
            </a:pPr>
            <a:endParaRPr lang="da-DK" b="1" dirty="0"/>
          </a:p>
          <a:p>
            <a:pPr marL="0" indent="0">
              <a:buNone/>
            </a:pPr>
            <a:endParaRPr lang="da-DK" b="1" dirty="0"/>
          </a:p>
          <a:p>
            <a:pPr marL="0" indent="0" algn="ctr">
              <a:buNone/>
            </a:pPr>
            <a:r>
              <a:rPr lang="da-DK" b="1" dirty="0"/>
              <a:t>Pause (20 minutter)</a:t>
            </a:r>
            <a:endParaRPr lang="da-DK" dirty="0"/>
          </a:p>
        </p:txBody>
      </p:sp>
    </p:spTree>
    <p:extLst>
      <p:ext uri="{BB962C8B-B14F-4D97-AF65-F5344CB8AC3E}">
        <p14:creationId xmlns:p14="http://schemas.microsoft.com/office/powerpoint/2010/main" val="3538382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7704000" cy="4320000"/>
          </a:xfrm>
        </p:spPr>
        <p:txBody>
          <a:bodyPr/>
          <a:lstStyle/>
          <a:p>
            <a:pPr marL="0" indent="0">
              <a:buNone/>
            </a:pPr>
            <a:r>
              <a:rPr lang="da-DK" b="1" dirty="0"/>
              <a:t>Lokomotivførercertifikater</a:t>
            </a:r>
            <a:endParaRPr lang="da-DK" dirty="0"/>
          </a:p>
          <a:p>
            <a:pPr marL="0" indent="0">
              <a:buNone/>
            </a:pPr>
            <a:endParaRPr lang="da-DK" dirty="0"/>
          </a:p>
          <a:p>
            <a:pPr marL="0" indent="0">
              <a:buNone/>
            </a:pPr>
            <a:r>
              <a:rPr lang="da-DK" dirty="0"/>
              <a:t>Banedanmarks udstedelse af lokomotivførercertifikater og sammenhængen med eget sikkerhedscertifikat, dispensation fra kravet om eget sikkerhedscertifikat og overgangsordning </a:t>
            </a:r>
          </a:p>
          <a:p>
            <a:pPr marL="0" indent="0">
              <a:buNone/>
            </a:pPr>
            <a:endParaRPr lang="da-DK" dirty="0"/>
          </a:p>
          <a:p>
            <a:pPr marL="0" indent="0">
              <a:buNone/>
            </a:pPr>
            <a:r>
              <a:rPr lang="da-DK" i="1" dirty="0"/>
              <a:t>Ved: Lauge Køcks Philipsen, Sektionschef, HR/Organisations-udvikling, Banedanmark</a:t>
            </a:r>
          </a:p>
          <a:p>
            <a:endParaRPr lang="da-DK" dirty="0"/>
          </a:p>
        </p:txBody>
      </p:sp>
    </p:spTree>
    <p:extLst>
      <p:ext uri="{BB962C8B-B14F-4D97-AF65-F5344CB8AC3E}">
        <p14:creationId xmlns:p14="http://schemas.microsoft.com/office/powerpoint/2010/main" val="3763589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7704000" cy="4320000"/>
          </a:xfrm>
        </p:spPr>
        <p:txBody>
          <a:bodyPr/>
          <a:lstStyle/>
          <a:p>
            <a:pPr marL="0" indent="0">
              <a:buNone/>
            </a:pPr>
            <a:r>
              <a:rPr lang="da-DK" b="1" dirty="0"/>
              <a:t>Jernbanesikkerhedsmæssige hændelser</a:t>
            </a:r>
            <a:endParaRPr lang="da-DK" dirty="0"/>
          </a:p>
          <a:p>
            <a:pPr marL="0" indent="0">
              <a:buNone/>
            </a:pPr>
            <a:endParaRPr lang="da-DK" dirty="0"/>
          </a:p>
          <a:p>
            <a:pPr marL="0" indent="0">
              <a:buNone/>
            </a:pPr>
            <a:r>
              <a:rPr lang="da-DK" dirty="0"/>
              <a:t>Proces for registrering, undersøgelse, analyse samt korrigerende handlinger i forbindelse med hændelser</a:t>
            </a:r>
          </a:p>
          <a:p>
            <a:pPr marL="0" indent="0">
              <a:buNone/>
            </a:pPr>
            <a:endParaRPr lang="da-DK" dirty="0"/>
          </a:p>
          <a:p>
            <a:pPr marL="0" indent="0">
              <a:buNone/>
            </a:pPr>
            <a:r>
              <a:rPr lang="da-DK" i="1" dirty="0"/>
              <a:t>Ved: Niels Hansen, Sektionschef/Risk Manager, Hændelser &amp; Analyser, Banedanmark</a:t>
            </a:r>
          </a:p>
          <a:p>
            <a:endParaRPr lang="da-DK" dirty="0"/>
          </a:p>
        </p:txBody>
      </p:sp>
    </p:spTree>
    <p:extLst>
      <p:ext uri="{BB962C8B-B14F-4D97-AF65-F5344CB8AC3E}">
        <p14:creationId xmlns:p14="http://schemas.microsoft.com/office/powerpoint/2010/main" val="187328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8316496" cy="4320000"/>
          </a:xfrm>
        </p:spPr>
        <p:txBody>
          <a:bodyPr>
            <a:normAutofit fontScale="85000" lnSpcReduction="20000"/>
          </a:bodyPr>
          <a:lstStyle/>
          <a:p>
            <a:pPr marL="0" indent="0">
              <a:buNone/>
            </a:pPr>
            <a:r>
              <a:rPr lang="da-DK" b="1" dirty="0"/>
              <a:t>Spørgsmål til temaet </a:t>
            </a:r>
            <a:r>
              <a:rPr lang="da-DK" b="1" i="1" dirty="0"/>
              <a:t>Entreprenører på eget sikkerhedscertifikat</a:t>
            </a:r>
            <a:endParaRPr lang="da-DK" dirty="0"/>
          </a:p>
          <a:p>
            <a:pPr marL="0" indent="0">
              <a:buNone/>
            </a:pPr>
            <a:endParaRPr lang="da-DK" dirty="0"/>
          </a:p>
          <a:p>
            <a:pPr marL="0" indent="0">
              <a:buNone/>
            </a:pPr>
            <a:r>
              <a:rPr lang="da-DK" dirty="0"/>
              <a:t>Stil spørgsmål til Banedanmarks medarbejdere:</a:t>
            </a:r>
          </a:p>
          <a:p>
            <a:pPr>
              <a:buFont typeface="Arial" panose="020B0604020202020204" pitchFamily="34" charset="0"/>
              <a:buChar char="•"/>
            </a:pPr>
            <a:r>
              <a:rPr lang="da-DK" dirty="0"/>
              <a:t>Martin Harrow (Områdechef, Kvalitet &amp; Sikkerhed)</a:t>
            </a:r>
          </a:p>
          <a:p>
            <a:pPr>
              <a:buFont typeface="Arial" panose="020B0604020202020204" pitchFamily="34" charset="0"/>
              <a:buChar char="•"/>
            </a:pPr>
            <a:r>
              <a:rPr lang="da-DK" dirty="0"/>
              <a:t>Lauge Køcks Philipsen (Sektionschef, HR/Organisationsudvikling)</a:t>
            </a:r>
          </a:p>
          <a:p>
            <a:pPr>
              <a:buFont typeface="Arial" panose="020B0604020202020204" pitchFamily="34" charset="0"/>
              <a:buChar char="•"/>
            </a:pPr>
            <a:r>
              <a:rPr lang="da-DK" dirty="0"/>
              <a:t>Tue Rye Windfeld (Sagsbehandler, Økonomi &amp; Planlægning/Indkøb)</a:t>
            </a:r>
          </a:p>
          <a:p>
            <a:pPr marL="0" indent="0">
              <a:buNone/>
            </a:pPr>
            <a:endParaRPr lang="da-DK" dirty="0"/>
          </a:p>
          <a:p>
            <a:pPr marL="0" indent="0">
              <a:buNone/>
            </a:pPr>
            <a:r>
              <a:rPr lang="da-DK" dirty="0"/>
              <a:t>Derudover i Fredericia:</a:t>
            </a:r>
          </a:p>
          <a:p>
            <a:pPr>
              <a:buFont typeface="Arial" panose="020B0604020202020204" pitchFamily="34" charset="0"/>
              <a:buChar char="•"/>
            </a:pPr>
            <a:r>
              <a:rPr lang="da-DK" dirty="0"/>
              <a:t>Bent Agerbo Andersen (Teamleder Sydjylland &amp; Fyn, Spor Vest)</a:t>
            </a:r>
          </a:p>
          <a:p>
            <a:pPr>
              <a:buFont typeface="Arial" panose="020B0604020202020204" pitchFamily="34" charset="0"/>
              <a:buChar char="•"/>
            </a:pPr>
            <a:r>
              <a:rPr lang="da-DK" dirty="0"/>
              <a:t>Frank Vestergaard (Trafikal regelsagsbehandler, Kvalitet &amp; Sikkerhed)</a:t>
            </a:r>
          </a:p>
          <a:p>
            <a:pPr marL="0" indent="0">
              <a:buNone/>
            </a:pPr>
            <a:endParaRPr lang="da-DK" dirty="0"/>
          </a:p>
          <a:p>
            <a:pPr marL="0" indent="0">
              <a:buNone/>
            </a:pPr>
            <a:r>
              <a:rPr lang="da-DK" dirty="0"/>
              <a:t>Derudover i København:</a:t>
            </a:r>
          </a:p>
          <a:p>
            <a:pPr>
              <a:buFont typeface="Arial" panose="020B0604020202020204" pitchFamily="34" charset="0"/>
              <a:buChar char="•"/>
            </a:pPr>
            <a:r>
              <a:rPr lang="da-DK" dirty="0"/>
              <a:t>Steen Cavour Nielsen (Sagsbehandler sikkerhed, Trafikale regler)</a:t>
            </a:r>
          </a:p>
          <a:p>
            <a:pPr>
              <a:buFont typeface="Arial" panose="020B0604020202020204" pitchFamily="34" charset="0"/>
              <a:buChar char="•"/>
            </a:pPr>
            <a:r>
              <a:rPr lang="da-DK" dirty="0"/>
              <a:t>Peter Vestergaard Laursen (Sektionschef, Spor Øst)</a:t>
            </a:r>
          </a:p>
          <a:p>
            <a:endParaRPr lang="da-DK" dirty="0"/>
          </a:p>
        </p:txBody>
      </p:sp>
    </p:spTree>
    <p:extLst>
      <p:ext uri="{BB962C8B-B14F-4D97-AF65-F5344CB8AC3E}">
        <p14:creationId xmlns:p14="http://schemas.microsoft.com/office/powerpoint/2010/main" val="3872126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7704000" cy="4320000"/>
          </a:xfrm>
        </p:spPr>
        <p:txBody>
          <a:bodyPr/>
          <a:lstStyle/>
          <a:p>
            <a:pPr marL="0" indent="0">
              <a:buNone/>
            </a:pPr>
            <a:r>
              <a:rPr lang="da-DK" b="1" dirty="0"/>
              <a:t>Velkomst</a:t>
            </a:r>
          </a:p>
          <a:p>
            <a:pPr marL="0" indent="0">
              <a:buNone/>
            </a:pPr>
            <a:endParaRPr lang="da-DK" dirty="0"/>
          </a:p>
          <a:p>
            <a:pPr marL="0" indent="0">
              <a:buNone/>
            </a:pPr>
            <a:r>
              <a:rPr lang="da-DK" i="1" dirty="0"/>
              <a:t>Ved: Martin Harrow, Områdechef, Kvalitet &amp; Sikkerhed, Banedanmark</a:t>
            </a:r>
          </a:p>
          <a:p>
            <a:endParaRPr lang="da-DK" dirty="0"/>
          </a:p>
        </p:txBody>
      </p:sp>
    </p:spTree>
    <p:extLst>
      <p:ext uri="{BB962C8B-B14F-4D97-AF65-F5344CB8AC3E}">
        <p14:creationId xmlns:p14="http://schemas.microsoft.com/office/powerpoint/2010/main" val="3571567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7704000" cy="4320000"/>
          </a:xfrm>
        </p:spPr>
        <p:txBody>
          <a:bodyPr/>
          <a:lstStyle/>
          <a:p>
            <a:pPr marL="0" indent="0">
              <a:buNone/>
            </a:pPr>
            <a:endParaRPr lang="da-DK" b="1" dirty="0"/>
          </a:p>
          <a:p>
            <a:pPr marL="0" indent="0">
              <a:buNone/>
            </a:pPr>
            <a:endParaRPr lang="da-DK" b="1" dirty="0"/>
          </a:p>
          <a:p>
            <a:pPr marL="0" indent="0">
              <a:buNone/>
            </a:pPr>
            <a:endParaRPr lang="da-DK" b="1" dirty="0"/>
          </a:p>
          <a:p>
            <a:pPr marL="0" indent="0" algn="ctr">
              <a:buNone/>
            </a:pPr>
            <a:r>
              <a:rPr lang="da-DK" b="1" dirty="0"/>
              <a:t>Mulighed for netværk til kl. 18.30</a:t>
            </a:r>
            <a:endParaRPr lang="da-DK" dirty="0"/>
          </a:p>
          <a:p>
            <a:endParaRPr lang="da-DK" dirty="0"/>
          </a:p>
        </p:txBody>
      </p:sp>
    </p:spTree>
    <p:extLst>
      <p:ext uri="{BB962C8B-B14F-4D97-AF65-F5344CB8AC3E}">
        <p14:creationId xmlns:p14="http://schemas.microsoft.com/office/powerpoint/2010/main" val="1807828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706649EA-51DE-4031-8035-8E03923094CF}"/>
              </a:ext>
            </a:extLst>
          </p:cNvPr>
          <p:cNvPicPr/>
          <p:nvPr/>
        </p:nvPicPr>
        <p:blipFill rotWithShape="1">
          <a:blip r:embed="rId2"/>
          <a:srcRect l="34069" t="14182" r="20396" b="4274"/>
          <a:stretch/>
        </p:blipFill>
        <p:spPr bwMode="auto">
          <a:xfrm>
            <a:off x="1259632" y="620689"/>
            <a:ext cx="6768751" cy="47525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1355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dsholder til indhold 4">
            <a:extLst>
              <a:ext uri="{FF2B5EF4-FFF2-40B4-BE49-F238E27FC236}">
                <a16:creationId xmlns:a16="http://schemas.microsoft.com/office/drawing/2014/main" id="{AC7FB301-B866-4E46-BC54-31912048BC7A}"/>
              </a:ext>
            </a:extLst>
          </p:cNvPr>
          <p:cNvPicPr>
            <a:picLocks/>
          </p:cNvPicPr>
          <p:nvPr/>
        </p:nvPicPr>
        <p:blipFill rotWithShape="1">
          <a:blip r:embed="rId2"/>
          <a:srcRect l="34235" t="34272" r="19732" b="18751"/>
          <a:stretch/>
        </p:blipFill>
        <p:spPr bwMode="auto">
          <a:xfrm>
            <a:off x="1475656" y="1080000"/>
            <a:ext cx="7200800" cy="43206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503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B27EE9-0F93-42F3-8CA7-1E5233CBF1CE}"/>
              </a:ext>
            </a:extLst>
          </p:cNvPr>
          <p:cNvSpPr>
            <a:spLocks noGrp="1"/>
          </p:cNvSpPr>
          <p:nvPr>
            <p:ph type="title"/>
          </p:nvPr>
        </p:nvSpPr>
        <p:spPr>
          <a:xfrm>
            <a:off x="323528" y="260648"/>
            <a:ext cx="7704000" cy="360000"/>
          </a:xfrm>
        </p:spPr>
        <p:txBody>
          <a:bodyPr/>
          <a:lstStyle/>
          <a:p>
            <a:r>
              <a:rPr lang="da-DK" dirty="0"/>
              <a:t>Dagsorden</a:t>
            </a:r>
          </a:p>
        </p:txBody>
      </p:sp>
      <p:sp>
        <p:nvSpPr>
          <p:cNvPr id="3" name="Pladsholder til indhold 2">
            <a:extLst>
              <a:ext uri="{FF2B5EF4-FFF2-40B4-BE49-F238E27FC236}">
                <a16:creationId xmlns:a16="http://schemas.microsoft.com/office/drawing/2014/main" id="{EAF01D36-2336-4EC4-8ED3-6B0403A9C183}"/>
              </a:ext>
            </a:extLst>
          </p:cNvPr>
          <p:cNvSpPr>
            <a:spLocks noGrp="1"/>
          </p:cNvSpPr>
          <p:nvPr>
            <p:ph idx="1"/>
          </p:nvPr>
        </p:nvSpPr>
        <p:spPr>
          <a:xfrm>
            <a:off x="323528" y="836712"/>
            <a:ext cx="8568952" cy="5112568"/>
          </a:xfrm>
        </p:spPr>
        <p:txBody>
          <a:bodyPr>
            <a:normAutofit fontScale="62500" lnSpcReduction="20000"/>
          </a:bodyPr>
          <a:lstStyle/>
          <a:p>
            <a:pPr marL="0" indent="0">
              <a:buNone/>
            </a:pPr>
            <a:r>
              <a:rPr lang="da-DK" b="1" dirty="0"/>
              <a:t>Tema</a:t>
            </a:r>
            <a:endParaRPr lang="da-DK" dirty="0"/>
          </a:p>
          <a:p>
            <a:pPr marL="0" indent="0">
              <a:buNone/>
            </a:pPr>
            <a:r>
              <a:rPr lang="da-DK" dirty="0"/>
              <a:t>Temaet for entreprenørmøderne mellem entreprenører og Banedanmark er </a:t>
            </a:r>
            <a:r>
              <a:rPr lang="da-DK" i="1" dirty="0"/>
              <a:t>Entreprenører på eget sikkerhedscertifikat</a:t>
            </a:r>
            <a:r>
              <a:rPr lang="da-DK" dirty="0"/>
              <a:t>.</a:t>
            </a:r>
          </a:p>
          <a:p>
            <a:pPr marL="0" indent="0">
              <a:buNone/>
            </a:pPr>
            <a:r>
              <a:rPr lang="da-DK" b="1" dirty="0"/>
              <a:t> </a:t>
            </a:r>
          </a:p>
          <a:p>
            <a:pPr marL="0" indent="0">
              <a:buNone/>
            </a:pPr>
            <a:endParaRPr lang="da-DK" dirty="0"/>
          </a:p>
          <a:p>
            <a:pPr marL="0" indent="0">
              <a:buNone/>
            </a:pPr>
            <a:r>
              <a:rPr lang="da-DK" b="1" i="1" dirty="0"/>
              <a:t>15.30-15.35	</a:t>
            </a:r>
            <a:r>
              <a:rPr lang="da-DK" b="1" dirty="0"/>
              <a:t>Velkomst</a:t>
            </a:r>
          </a:p>
          <a:p>
            <a:pPr marL="0" indent="0">
              <a:buNone/>
            </a:pPr>
            <a:r>
              <a:rPr lang="da-DK" dirty="0"/>
              <a:t>		Ved: Martin Harrow, Områdechef, Kvalitet &amp; Sikkerhed, Banedanmark</a:t>
            </a:r>
          </a:p>
          <a:p>
            <a:pPr marL="0" indent="0">
              <a:buNone/>
            </a:pPr>
            <a:endParaRPr lang="da-DK" dirty="0"/>
          </a:p>
          <a:p>
            <a:pPr marL="0" indent="0">
              <a:buNone/>
            </a:pPr>
            <a:r>
              <a:rPr lang="da-DK" b="1" i="1" dirty="0"/>
              <a:t>15.35-15.45</a:t>
            </a:r>
            <a:r>
              <a:rPr lang="da-DK" b="1" dirty="0"/>
              <a:t>	Entreprenører på eget sikkerhedscertifikat</a:t>
            </a:r>
            <a:endParaRPr lang="da-DK" dirty="0"/>
          </a:p>
          <a:p>
            <a:pPr marL="0" indent="0">
              <a:buNone/>
            </a:pPr>
            <a:r>
              <a:rPr lang="da-DK" dirty="0"/>
              <a:t>		Banedanmarks krav om eget sikkerhedscertifikat, dispensation fra kravet om eget 			sikkerhedscertifikat og overgangsordning</a:t>
            </a:r>
          </a:p>
          <a:p>
            <a:pPr marL="0" indent="0">
              <a:buNone/>
            </a:pPr>
            <a:r>
              <a:rPr lang="da-DK" dirty="0"/>
              <a:t>		Ved: Martin Harrow, Områdechef, Kvalitet &amp; Sikkerhed, Banedanmark</a:t>
            </a:r>
          </a:p>
          <a:p>
            <a:pPr marL="0" indent="0">
              <a:buNone/>
            </a:pPr>
            <a:endParaRPr lang="da-DK" dirty="0"/>
          </a:p>
          <a:p>
            <a:pPr marL="0" indent="0">
              <a:buNone/>
            </a:pPr>
            <a:r>
              <a:rPr lang="da-DK" b="1" i="1" dirty="0"/>
              <a:t>15.45-16.00</a:t>
            </a:r>
            <a:r>
              <a:rPr lang="da-DK" b="1" dirty="0"/>
              <a:t>	Dispensation fra kravet om eget sikkerhedscertifikat</a:t>
            </a:r>
            <a:endParaRPr lang="da-DK" dirty="0"/>
          </a:p>
          <a:p>
            <a:pPr marL="0" indent="0">
              <a:buNone/>
            </a:pPr>
            <a:r>
              <a:rPr lang="da-DK" dirty="0"/>
              <a:t>		Banedanmarks arbejde med tildeling af dispensation fra kravet om eget sikkerhedscertifikat 		til entreprenører, herunder dokumentationskrav og opfølgning</a:t>
            </a:r>
          </a:p>
          <a:p>
            <a:pPr marL="0" indent="0">
              <a:buNone/>
            </a:pPr>
            <a:r>
              <a:rPr lang="da-DK" dirty="0"/>
              <a:t>		Ved: Rikke Lund Pedersen, Projektleder, Ledelsessystem, Banedanmark</a:t>
            </a:r>
          </a:p>
          <a:p>
            <a:pPr marL="0" indent="0">
              <a:buNone/>
            </a:pPr>
            <a:endParaRPr lang="da-DK" dirty="0"/>
          </a:p>
          <a:p>
            <a:pPr marL="0" indent="0">
              <a:buNone/>
            </a:pPr>
            <a:r>
              <a:rPr lang="da-DK" b="1" i="1" dirty="0"/>
              <a:t>16.00-16.15</a:t>
            </a:r>
            <a:r>
              <a:rPr lang="da-DK" b="1" dirty="0"/>
              <a:t>	Banedanmarks kontrolsystem</a:t>
            </a:r>
            <a:endParaRPr lang="da-DK" dirty="0"/>
          </a:p>
          <a:p>
            <a:pPr marL="0" indent="0">
              <a:buNone/>
            </a:pPr>
            <a:r>
              <a:rPr lang="da-DK" dirty="0"/>
              <a:t>		Banedanmarks kontrol med kørsel uden for sporspærringer</a:t>
            </a:r>
          </a:p>
          <a:p>
            <a:pPr marL="0" indent="0">
              <a:buNone/>
            </a:pPr>
            <a:r>
              <a:rPr lang="da-DK" dirty="0"/>
              <a:t>		Ved: Martin Harrow, Områdechef, Kvalitet &amp; Sikkerhed, Banedanmark</a:t>
            </a:r>
          </a:p>
          <a:p>
            <a:pPr marL="0" indent="0">
              <a:buNone/>
            </a:pPr>
            <a:r>
              <a:rPr lang="da-DK" dirty="0"/>
              <a:t> </a:t>
            </a:r>
          </a:p>
          <a:p>
            <a:pPr marL="0" indent="0">
              <a:buNone/>
            </a:pPr>
            <a:r>
              <a:rPr lang="da-DK" b="1" i="1" dirty="0"/>
              <a:t>16.15-16.35</a:t>
            </a:r>
            <a:r>
              <a:rPr lang="da-DK" b="1" dirty="0"/>
              <a:t>	Pause</a:t>
            </a:r>
            <a:endParaRPr lang="da-DK" dirty="0"/>
          </a:p>
        </p:txBody>
      </p:sp>
    </p:spTree>
    <p:extLst>
      <p:ext uri="{BB962C8B-B14F-4D97-AF65-F5344CB8AC3E}">
        <p14:creationId xmlns:p14="http://schemas.microsoft.com/office/powerpoint/2010/main" val="86924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B27EE9-0F93-42F3-8CA7-1E5233CBF1CE}"/>
              </a:ext>
            </a:extLst>
          </p:cNvPr>
          <p:cNvSpPr>
            <a:spLocks noGrp="1"/>
          </p:cNvSpPr>
          <p:nvPr>
            <p:ph type="title"/>
          </p:nvPr>
        </p:nvSpPr>
        <p:spPr>
          <a:xfrm>
            <a:off x="323528" y="260648"/>
            <a:ext cx="7704000" cy="360000"/>
          </a:xfrm>
        </p:spPr>
        <p:txBody>
          <a:bodyPr/>
          <a:lstStyle/>
          <a:p>
            <a:r>
              <a:rPr lang="da-DK" dirty="0"/>
              <a:t>Dagsorden</a:t>
            </a:r>
          </a:p>
        </p:txBody>
      </p:sp>
      <p:sp>
        <p:nvSpPr>
          <p:cNvPr id="3" name="Pladsholder til indhold 2">
            <a:extLst>
              <a:ext uri="{FF2B5EF4-FFF2-40B4-BE49-F238E27FC236}">
                <a16:creationId xmlns:a16="http://schemas.microsoft.com/office/drawing/2014/main" id="{EAF01D36-2336-4EC4-8ED3-6B0403A9C183}"/>
              </a:ext>
            </a:extLst>
          </p:cNvPr>
          <p:cNvSpPr>
            <a:spLocks noGrp="1"/>
          </p:cNvSpPr>
          <p:nvPr>
            <p:ph idx="1"/>
          </p:nvPr>
        </p:nvSpPr>
        <p:spPr>
          <a:xfrm>
            <a:off x="323528" y="836712"/>
            <a:ext cx="8568952" cy="5112568"/>
          </a:xfrm>
        </p:spPr>
        <p:txBody>
          <a:bodyPr>
            <a:normAutofit/>
          </a:bodyPr>
          <a:lstStyle/>
          <a:p>
            <a:pPr marL="0" indent="0">
              <a:buNone/>
            </a:pPr>
            <a:r>
              <a:rPr lang="da-DK" sz="1100" b="1" i="1" dirty="0"/>
              <a:t>16.35-16.50</a:t>
            </a:r>
            <a:r>
              <a:rPr lang="da-DK" sz="1100" b="1" dirty="0"/>
              <a:t>	Lokomotivførercertifikater</a:t>
            </a:r>
            <a:endParaRPr lang="da-DK" sz="1100" dirty="0"/>
          </a:p>
          <a:p>
            <a:pPr marL="0" indent="0">
              <a:buNone/>
            </a:pPr>
            <a:r>
              <a:rPr lang="da-DK" sz="1100" dirty="0"/>
              <a:t>		Banedanmarks udstedelse af lokomotivførercertifikater og sammenhængen med eget 			sikkerhedscertifikat, dispensation fra kravet om eget sikkerhedscertifikat og overgangs-			ordning </a:t>
            </a:r>
          </a:p>
          <a:p>
            <a:pPr marL="0" indent="0">
              <a:buNone/>
            </a:pPr>
            <a:r>
              <a:rPr lang="da-DK" sz="1100" dirty="0"/>
              <a:t>		Ved: Lauge Køcks Philipsen, Sektionschef, HR/Organisationsudvikling, Banedanmark</a:t>
            </a:r>
          </a:p>
          <a:p>
            <a:pPr marL="0" indent="0">
              <a:buNone/>
            </a:pPr>
            <a:endParaRPr lang="da-DK" sz="1100" dirty="0"/>
          </a:p>
          <a:p>
            <a:pPr marL="0" indent="0">
              <a:buNone/>
            </a:pPr>
            <a:r>
              <a:rPr lang="da-DK" sz="1100" b="1" i="1" dirty="0"/>
              <a:t>16.50-17.05</a:t>
            </a:r>
            <a:r>
              <a:rPr lang="da-DK" sz="1100" b="1" dirty="0"/>
              <a:t>	Jernbanesikkerhedsmæssige hændelser</a:t>
            </a:r>
            <a:endParaRPr lang="da-DK" sz="1100" dirty="0"/>
          </a:p>
          <a:p>
            <a:pPr marL="0" indent="0">
              <a:buNone/>
            </a:pPr>
            <a:r>
              <a:rPr lang="da-DK" sz="1100" dirty="0"/>
              <a:t>		Proces for registrering, undersøgelse, analyse samt korrigerende handlinger i forbindelse 			med hændelser</a:t>
            </a:r>
          </a:p>
          <a:p>
            <a:pPr marL="0" indent="0">
              <a:buNone/>
            </a:pPr>
            <a:r>
              <a:rPr lang="da-DK" sz="1100" dirty="0"/>
              <a:t>		Ved: Niels Hansen, Sektionschef/Risk Manager, Hændelser &amp; Analyser, Banedanmark</a:t>
            </a:r>
          </a:p>
          <a:p>
            <a:pPr marL="0" indent="0">
              <a:buNone/>
            </a:pPr>
            <a:endParaRPr lang="da-DK" sz="1100" dirty="0"/>
          </a:p>
          <a:p>
            <a:pPr marL="0" indent="0">
              <a:buNone/>
            </a:pPr>
            <a:r>
              <a:rPr lang="da-DK" sz="1100" b="1" i="1" dirty="0"/>
              <a:t>17.05-17.30</a:t>
            </a:r>
            <a:r>
              <a:rPr lang="da-DK" sz="1100" b="1" dirty="0"/>
              <a:t>	Spørgsmål til temaet </a:t>
            </a:r>
            <a:r>
              <a:rPr lang="da-DK" sz="1100" b="1" i="1" dirty="0"/>
              <a:t>Entreprenør på eget sikkerhedscertifikat</a:t>
            </a:r>
            <a:endParaRPr lang="da-DK" sz="1100" dirty="0"/>
          </a:p>
          <a:p>
            <a:pPr marL="0" indent="0">
              <a:buNone/>
            </a:pPr>
            <a:r>
              <a:rPr lang="da-DK" sz="1100" dirty="0"/>
              <a:t>		Stil spørgsmål til Banedanmarks medarbejdere</a:t>
            </a:r>
          </a:p>
          <a:p>
            <a:pPr marL="0" indent="0">
              <a:buNone/>
            </a:pPr>
            <a:endParaRPr lang="da-DK" sz="1100" dirty="0"/>
          </a:p>
          <a:p>
            <a:pPr marL="0" indent="0">
              <a:buNone/>
            </a:pPr>
            <a:r>
              <a:rPr lang="da-DK" sz="1100" b="1" i="1" dirty="0"/>
              <a:t>17.30-18.30</a:t>
            </a:r>
            <a:r>
              <a:rPr lang="da-DK" sz="1100" b="1" dirty="0"/>
              <a:t>	Mulighed for netværk</a:t>
            </a:r>
            <a:endParaRPr lang="da-DK" sz="1100" dirty="0"/>
          </a:p>
          <a:p>
            <a:pPr marL="0" indent="0">
              <a:buNone/>
            </a:pPr>
            <a:endParaRPr lang="da-DK" sz="1100" dirty="0"/>
          </a:p>
          <a:p>
            <a:pPr marL="0" indent="0">
              <a:buNone/>
            </a:pPr>
            <a:r>
              <a:rPr lang="da-DK" sz="1100" b="1" i="1" dirty="0"/>
              <a:t>Ordstyrer </a:t>
            </a:r>
            <a:r>
              <a:rPr lang="da-DK" sz="1100" b="1" dirty="0"/>
              <a:t>		Martin Harrow, Områdechef, Kvalitet &amp; Sikkerhed, Banedanmark</a:t>
            </a:r>
          </a:p>
          <a:p>
            <a:pPr marL="0" indent="0">
              <a:buNone/>
            </a:pPr>
            <a:endParaRPr lang="da-DK" sz="1100" dirty="0"/>
          </a:p>
          <a:p>
            <a:pPr marL="0" indent="0">
              <a:buNone/>
            </a:pPr>
            <a:r>
              <a:rPr lang="da-DK" sz="1100" dirty="0"/>
              <a:t>Tidspunkter er inklusiv dialog.</a:t>
            </a:r>
          </a:p>
        </p:txBody>
      </p:sp>
    </p:spTree>
    <p:extLst>
      <p:ext uri="{BB962C8B-B14F-4D97-AF65-F5344CB8AC3E}">
        <p14:creationId xmlns:p14="http://schemas.microsoft.com/office/powerpoint/2010/main" val="2868540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7704000" cy="4320000"/>
          </a:xfrm>
        </p:spPr>
        <p:txBody>
          <a:bodyPr/>
          <a:lstStyle/>
          <a:p>
            <a:pPr marL="0" indent="0">
              <a:buNone/>
            </a:pPr>
            <a:r>
              <a:rPr lang="da-DK" b="1" dirty="0"/>
              <a:t>Entreprenører på eget sikkerhedscertifikat</a:t>
            </a:r>
            <a:endParaRPr lang="da-DK" dirty="0"/>
          </a:p>
          <a:p>
            <a:pPr marL="0" indent="0">
              <a:buNone/>
            </a:pPr>
            <a:endParaRPr lang="da-DK" dirty="0"/>
          </a:p>
          <a:p>
            <a:pPr marL="0" indent="0">
              <a:buNone/>
            </a:pPr>
            <a:r>
              <a:rPr lang="da-DK" dirty="0"/>
              <a:t>Banedanmarks krav om eget sikkerhedscertifikat, dispensation fra kravet om eget sikkerhedscertifikat og overgangsordning</a:t>
            </a:r>
          </a:p>
          <a:p>
            <a:pPr marL="0" indent="0">
              <a:buNone/>
            </a:pPr>
            <a:endParaRPr lang="da-DK" dirty="0"/>
          </a:p>
          <a:p>
            <a:pPr marL="0" indent="0">
              <a:buNone/>
            </a:pPr>
            <a:r>
              <a:rPr lang="da-DK" i="1" dirty="0"/>
              <a:t>Ved: Martin Harrow, Områdechef, Kvalitet &amp; Sikkerhed, Banedanmark</a:t>
            </a:r>
          </a:p>
          <a:p>
            <a:endParaRPr lang="da-DK" dirty="0"/>
          </a:p>
        </p:txBody>
      </p:sp>
    </p:spTree>
    <p:extLst>
      <p:ext uri="{BB962C8B-B14F-4D97-AF65-F5344CB8AC3E}">
        <p14:creationId xmlns:p14="http://schemas.microsoft.com/office/powerpoint/2010/main" val="2772098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9A8BDC9-A554-4B1D-A6AB-76655BD7995D}"/>
              </a:ext>
            </a:extLst>
          </p:cNvPr>
          <p:cNvSpPr>
            <a:spLocks noGrp="1"/>
          </p:cNvSpPr>
          <p:nvPr>
            <p:ph type="body" sz="half" idx="2"/>
          </p:nvPr>
        </p:nvSpPr>
        <p:spPr>
          <a:xfrm>
            <a:off x="4355976" y="1708844"/>
            <a:ext cx="4068024" cy="4051156"/>
          </a:xfrm>
        </p:spPr>
        <p:txBody>
          <a:bodyPr>
            <a:normAutofit/>
          </a:bodyPr>
          <a:lstStyle/>
          <a:p>
            <a:r>
              <a:rPr lang="da-DK" sz="1800" b="1" dirty="0"/>
              <a:t>Hvad er nyt og hvad er svært?</a:t>
            </a:r>
          </a:p>
          <a:p>
            <a:pPr marL="285750" indent="-285750">
              <a:buFontTx/>
              <a:buChar char="-"/>
            </a:pPr>
            <a:r>
              <a:rPr lang="da-DK" sz="1800" dirty="0"/>
              <a:t>Trafikstyrelsen er myndighed</a:t>
            </a:r>
          </a:p>
          <a:p>
            <a:pPr marL="285750" indent="-285750">
              <a:buFontTx/>
              <a:buChar char="-"/>
            </a:pPr>
            <a:r>
              <a:rPr lang="da-DK" sz="1800" dirty="0"/>
              <a:t>De nuværende regler er ikke lavet til at skabe klarhed </a:t>
            </a:r>
            <a:r>
              <a:rPr lang="da-DK" sz="1800" dirty="0" err="1"/>
              <a:t>ifbm</a:t>
            </a:r>
            <a:r>
              <a:rPr lang="da-DK" sz="1800" dirty="0"/>
              <a:t>. eget certifikat.</a:t>
            </a:r>
          </a:p>
          <a:p>
            <a:pPr marL="285750" indent="-285750">
              <a:buFontTx/>
              <a:buChar char="-"/>
            </a:pPr>
            <a:r>
              <a:rPr lang="da-DK" sz="1800" dirty="0"/>
              <a:t>En masse følgespørgsmål, der ikke er relateret til Eget certifikat </a:t>
            </a:r>
          </a:p>
        </p:txBody>
      </p:sp>
      <p:sp>
        <p:nvSpPr>
          <p:cNvPr id="4" name="Pladsholder til tekst 3">
            <a:extLst>
              <a:ext uri="{FF2B5EF4-FFF2-40B4-BE49-F238E27FC236}">
                <a16:creationId xmlns:a16="http://schemas.microsoft.com/office/drawing/2014/main" id="{B32D1BE0-5C25-4083-95F3-7F61F1DFF6F5}"/>
              </a:ext>
            </a:extLst>
          </p:cNvPr>
          <p:cNvSpPr>
            <a:spLocks noGrp="1"/>
          </p:cNvSpPr>
          <p:nvPr>
            <p:ph type="body" sz="quarter" idx="11"/>
          </p:nvPr>
        </p:nvSpPr>
        <p:spPr>
          <a:xfrm>
            <a:off x="720000" y="1708844"/>
            <a:ext cx="3563968" cy="4051156"/>
          </a:xfrm>
        </p:spPr>
        <p:txBody>
          <a:bodyPr/>
          <a:lstStyle/>
          <a:p>
            <a:pPr marL="0" indent="0">
              <a:buNone/>
            </a:pPr>
            <a:r>
              <a:rPr lang="da-DK" b="1" dirty="0"/>
              <a:t>Hvorfor?</a:t>
            </a:r>
          </a:p>
          <a:p>
            <a:pPr>
              <a:buFontTx/>
              <a:buChar char="-"/>
            </a:pPr>
            <a:endParaRPr lang="da-DK" dirty="0"/>
          </a:p>
          <a:p>
            <a:pPr>
              <a:buFontTx/>
              <a:buChar char="-"/>
            </a:pPr>
            <a:r>
              <a:rPr lang="da-DK" dirty="0"/>
              <a:t>Dobbeltrolle for BDK</a:t>
            </a:r>
          </a:p>
          <a:p>
            <a:pPr>
              <a:buFontTx/>
              <a:buChar char="-"/>
            </a:pPr>
            <a:r>
              <a:rPr lang="da-DK" dirty="0"/>
              <a:t>Krav til opfølgning BDK ikke kan honorere</a:t>
            </a:r>
          </a:p>
          <a:p>
            <a:pPr>
              <a:buFontTx/>
              <a:buChar char="-"/>
            </a:pPr>
            <a:r>
              <a:rPr lang="da-DK" dirty="0"/>
              <a:t>Usikker retstilstand </a:t>
            </a:r>
          </a:p>
          <a:p>
            <a:pPr>
              <a:buFontTx/>
              <a:buChar char="-"/>
            </a:pPr>
            <a:r>
              <a:rPr lang="da-DK" dirty="0"/>
              <a:t>Jernbanesikkerhed</a:t>
            </a:r>
          </a:p>
        </p:txBody>
      </p:sp>
      <p:sp>
        <p:nvSpPr>
          <p:cNvPr id="5" name="Undertitel 4">
            <a:extLst>
              <a:ext uri="{FF2B5EF4-FFF2-40B4-BE49-F238E27FC236}">
                <a16:creationId xmlns:a16="http://schemas.microsoft.com/office/drawing/2014/main" id="{83F9DF54-8D00-46B7-948B-AD67B53AEE36}"/>
              </a:ext>
            </a:extLst>
          </p:cNvPr>
          <p:cNvSpPr>
            <a:spLocks noGrp="1"/>
          </p:cNvSpPr>
          <p:nvPr>
            <p:ph type="subTitle" idx="12"/>
          </p:nvPr>
        </p:nvSpPr>
        <p:spPr/>
        <p:txBody>
          <a:bodyPr>
            <a:normAutofit lnSpcReduction="10000"/>
          </a:bodyPr>
          <a:lstStyle/>
          <a:p>
            <a:r>
              <a:rPr lang="da-DK" b="1" dirty="0"/>
              <a:t>Entreprenører på eget sikkerhedscertifikat</a:t>
            </a:r>
            <a:endParaRPr lang="da-DK" dirty="0"/>
          </a:p>
          <a:p>
            <a:endParaRPr lang="da-DK" dirty="0"/>
          </a:p>
        </p:txBody>
      </p:sp>
    </p:spTree>
    <p:extLst>
      <p:ext uri="{BB962C8B-B14F-4D97-AF65-F5344CB8AC3E}">
        <p14:creationId xmlns:p14="http://schemas.microsoft.com/office/powerpoint/2010/main" val="3238073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17172-B5FB-4D73-9B50-9891E0DF1FB1}"/>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5473B47C-700E-4B68-AA00-AC9365FB56E5}"/>
              </a:ext>
            </a:extLst>
          </p:cNvPr>
          <p:cNvSpPr>
            <a:spLocks noGrp="1"/>
          </p:cNvSpPr>
          <p:nvPr>
            <p:ph idx="1"/>
          </p:nvPr>
        </p:nvSpPr>
        <p:spPr>
          <a:xfrm>
            <a:off x="720000" y="1080000"/>
            <a:ext cx="7704000" cy="4320000"/>
          </a:xfrm>
        </p:spPr>
        <p:txBody>
          <a:bodyPr/>
          <a:lstStyle/>
          <a:p>
            <a:pPr marL="0" indent="0">
              <a:buNone/>
            </a:pPr>
            <a:r>
              <a:rPr lang="da-DK" b="1" dirty="0"/>
              <a:t>Dispensation fra kravet om eget sikkerhedscertifikat</a:t>
            </a:r>
            <a:endParaRPr lang="da-DK" dirty="0"/>
          </a:p>
          <a:p>
            <a:pPr marL="0" indent="0">
              <a:buNone/>
            </a:pPr>
            <a:endParaRPr lang="da-DK" dirty="0"/>
          </a:p>
          <a:p>
            <a:pPr marL="0" indent="0">
              <a:buNone/>
            </a:pPr>
            <a:r>
              <a:rPr lang="da-DK" dirty="0"/>
              <a:t>Banedanmarks arbejde med tildeling af dispensation fra kravet om eget sikkerhedscertifikat til entreprenører, herunder dokumentationskrav og opfølgning</a:t>
            </a:r>
          </a:p>
          <a:p>
            <a:pPr marL="0" indent="0">
              <a:buNone/>
            </a:pPr>
            <a:endParaRPr lang="da-DK" dirty="0"/>
          </a:p>
          <a:p>
            <a:pPr marL="0" indent="0">
              <a:buNone/>
            </a:pPr>
            <a:r>
              <a:rPr lang="da-DK" i="1" dirty="0"/>
              <a:t>Ved: Rikke Lund Pedersen, Projektleder, Ledelsessystem, Banedanmark</a:t>
            </a:r>
          </a:p>
          <a:p>
            <a:endParaRPr lang="da-DK" dirty="0"/>
          </a:p>
        </p:txBody>
      </p:sp>
    </p:spTree>
    <p:extLst>
      <p:ext uri="{BB962C8B-B14F-4D97-AF65-F5344CB8AC3E}">
        <p14:creationId xmlns:p14="http://schemas.microsoft.com/office/powerpoint/2010/main" val="3852999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E5F02D-A6B5-44BD-AAAD-FD8093E182E5}"/>
              </a:ext>
            </a:extLst>
          </p:cNvPr>
          <p:cNvSpPr>
            <a:spLocks noGrp="1"/>
          </p:cNvSpPr>
          <p:nvPr>
            <p:ph type="title"/>
          </p:nvPr>
        </p:nvSpPr>
        <p:spPr>
          <a:xfrm>
            <a:off x="720000" y="143936"/>
            <a:ext cx="7704000" cy="1268840"/>
          </a:xfrm>
        </p:spPr>
        <p:txBody>
          <a:bodyPr/>
          <a:lstStyle/>
          <a:p>
            <a:r>
              <a:rPr lang="da-DK" dirty="0"/>
              <a:t>Entreprenører på eget</a:t>
            </a:r>
            <a:br>
              <a:rPr lang="da-DK" dirty="0"/>
            </a:br>
            <a:r>
              <a:rPr lang="da-DK" dirty="0"/>
              <a:t>sikkerhedscertifikat</a:t>
            </a:r>
          </a:p>
        </p:txBody>
      </p:sp>
      <p:sp>
        <p:nvSpPr>
          <p:cNvPr id="3" name="Pladsholder til indhold 2">
            <a:extLst>
              <a:ext uri="{FF2B5EF4-FFF2-40B4-BE49-F238E27FC236}">
                <a16:creationId xmlns:a16="http://schemas.microsoft.com/office/drawing/2014/main" id="{514D9A73-14B2-4516-AB31-462D698D129C}"/>
              </a:ext>
            </a:extLst>
          </p:cNvPr>
          <p:cNvSpPr>
            <a:spLocks noGrp="1"/>
          </p:cNvSpPr>
          <p:nvPr>
            <p:ph idx="1"/>
          </p:nvPr>
        </p:nvSpPr>
        <p:spPr>
          <a:xfrm>
            <a:off x="720000" y="2060848"/>
            <a:ext cx="7704000" cy="3672408"/>
          </a:xfrm>
        </p:spPr>
        <p:txBody>
          <a:bodyPr>
            <a:normAutofit/>
          </a:bodyPr>
          <a:lstStyle/>
          <a:p>
            <a:pPr>
              <a:buFont typeface="Arial" panose="020B0604020202020204" pitchFamily="34" charset="0"/>
              <a:buChar char="•"/>
            </a:pPr>
            <a:r>
              <a:rPr lang="da-DK" dirty="0"/>
              <a:t>Banedanmark stillede fra 1. januar 2018 krav om, at alle entreprenører, der fremfører trækkraftenheder uden for sporspærringer, skal have eget sikkerhedscertifikat</a:t>
            </a:r>
          </a:p>
          <a:p>
            <a:pPr>
              <a:buFont typeface="Arial" panose="020B0604020202020204" pitchFamily="34" charset="0"/>
              <a:buChar char="•"/>
            </a:pPr>
            <a:endParaRPr lang="da-DK" dirty="0"/>
          </a:p>
          <a:p>
            <a:pPr>
              <a:buFont typeface="Arial" panose="020B0604020202020204" pitchFamily="34" charset="0"/>
              <a:buChar char="•"/>
            </a:pPr>
            <a:r>
              <a:rPr lang="da-DK" dirty="0"/>
              <a:t>For at opnå eget sikkerhedscertifikat skal en entreprenør-virksomhed søge Trafik-, Bygge- og Boligstyrelsen om certifikat, idet de er myndighed for udstedelse af certifikater</a:t>
            </a:r>
          </a:p>
        </p:txBody>
      </p:sp>
      <p:pic>
        <p:nvPicPr>
          <p:cNvPr id="7" name="Billede 6">
            <a:extLst>
              <a:ext uri="{FF2B5EF4-FFF2-40B4-BE49-F238E27FC236}">
                <a16:creationId xmlns:a16="http://schemas.microsoft.com/office/drawing/2014/main" id="{17E7C0CA-7B59-4874-B41B-5EF472B4B0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116632"/>
            <a:ext cx="2891122" cy="1296144"/>
          </a:xfrm>
          <a:prstGeom prst="rect">
            <a:avLst/>
          </a:prstGeom>
        </p:spPr>
      </p:pic>
    </p:spTree>
    <p:extLst>
      <p:ext uri="{BB962C8B-B14F-4D97-AF65-F5344CB8AC3E}">
        <p14:creationId xmlns:p14="http://schemas.microsoft.com/office/powerpoint/2010/main" val="4253156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A99110-170E-4EF8-8C64-A5140AAE7AFC}"/>
              </a:ext>
            </a:extLst>
          </p:cNvPr>
          <p:cNvSpPr>
            <a:spLocks noGrp="1"/>
          </p:cNvSpPr>
          <p:nvPr>
            <p:ph type="title"/>
          </p:nvPr>
        </p:nvSpPr>
        <p:spPr/>
        <p:txBody>
          <a:bodyPr/>
          <a:lstStyle/>
          <a:p>
            <a:r>
              <a:rPr lang="da-DK" dirty="0"/>
              <a:t>Dispensation</a:t>
            </a:r>
          </a:p>
        </p:txBody>
      </p:sp>
      <p:sp>
        <p:nvSpPr>
          <p:cNvPr id="3" name="Pladsholder til indhold 2">
            <a:extLst>
              <a:ext uri="{FF2B5EF4-FFF2-40B4-BE49-F238E27FC236}">
                <a16:creationId xmlns:a16="http://schemas.microsoft.com/office/drawing/2014/main" id="{8BFF0E5B-11FB-490E-AE48-66F207648050}"/>
              </a:ext>
            </a:extLst>
          </p:cNvPr>
          <p:cNvSpPr>
            <a:spLocks noGrp="1"/>
          </p:cNvSpPr>
          <p:nvPr>
            <p:ph idx="1"/>
          </p:nvPr>
        </p:nvSpPr>
        <p:spPr>
          <a:xfrm>
            <a:off x="720000" y="1988840"/>
            <a:ext cx="7704000" cy="3411160"/>
          </a:xfrm>
        </p:spPr>
        <p:txBody>
          <a:bodyPr>
            <a:normAutofit/>
          </a:bodyPr>
          <a:lstStyle/>
          <a:p>
            <a:pPr>
              <a:buFont typeface="Arial" panose="020B0604020202020204" pitchFamily="34" charset="0"/>
              <a:buChar char="•"/>
            </a:pPr>
            <a:endParaRPr lang="da-DK" dirty="0"/>
          </a:p>
          <a:p>
            <a:pPr>
              <a:buFont typeface="Arial" panose="020B0604020202020204" pitchFamily="34" charset="0"/>
              <a:buChar char="•"/>
            </a:pPr>
            <a:r>
              <a:rPr lang="da-DK" dirty="0"/>
              <a:t>Entreprenører har mulighed for at søge om dispensation fra kravet om eget sikkerhedscertifikat hos Banedanmark, hvis entreprenørerne har søgt om sikkerhedscertifikat og er i proces med at erhverve sig eget certifikat hos Trafik-, Bygge- og Boligstyrelsen</a:t>
            </a:r>
          </a:p>
        </p:txBody>
      </p:sp>
      <p:pic>
        <p:nvPicPr>
          <p:cNvPr id="5" name="Picture 2">
            <a:extLst>
              <a:ext uri="{FF2B5EF4-FFF2-40B4-BE49-F238E27FC236}">
                <a16:creationId xmlns:a16="http://schemas.microsoft.com/office/drawing/2014/main" id="{69874204-2165-4B80-82D5-0BBBB77C75CE}"/>
              </a:ext>
            </a:extLst>
          </p:cNvPr>
          <p:cNvPicPr>
            <a:picLocks noChangeAspect="1" noChangeArrowheads="1"/>
          </p:cNvPicPr>
          <p:nvPr/>
        </p:nvPicPr>
        <p:blipFill>
          <a:blip r:embed="rId2" cstate="print"/>
          <a:srcRect/>
          <a:stretch>
            <a:fillRect/>
          </a:stretch>
        </p:blipFill>
        <p:spPr bwMode="auto">
          <a:xfrm>
            <a:off x="6015928" y="260648"/>
            <a:ext cx="3059832" cy="1590707"/>
          </a:xfrm>
          <a:prstGeom prst="rect">
            <a:avLst/>
          </a:prstGeom>
          <a:noFill/>
          <a:ln w="9525">
            <a:noFill/>
            <a:miter lim="800000"/>
            <a:headEnd/>
            <a:tailEnd/>
          </a:ln>
        </p:spPr>
      </p:pic>
    </p:spTree>
    <p:extLst>
      <p:ext uri="{BB962C8B-B14F-4D97-AF65-F5344CB8AC3E}">
        <p14:creationId xmlns:p14="http://schemas.microsoft.com/office/powerpoint/2010/main" val="1988719504"/>
      </p:ext>
    </p:extLst>
  </p:cSld>
  <p:clrMapOvr>
    <a:masterClrMapping/>
  </p:clrMapOvr>
</p:sld>
</file>

<file path=ppt/theme/theme1.xml><?xml version="1.0" encoding="utf-8"?>
<a:theme xmlns:a="http://schemas.openxmlformats.org/drawingml/2006/main" name="Designskabelon">
  <a:themeElements>
    <a:clrScheme name="Banedanmark">
      <a:dk1>
        <a:sysClr val="windowText" lastClr="000000"/>
      </a:dk1>
      <a:lt1>
        <a:sysClr val="window" lastClr="FFFFFF"/>
      </a:lt1>
      <a:dk2>
        <a:srgbClr val="646464"/>
      </a:dk2>
      <a:lt2>
        <a:srgbClr val="AFAFAF"/>
      </a:lt2>
      <a:accent1>
        <a:srgbClr val="2C4267"/>
      </a:accent1>
      <a:accent2>
        <a:srgbClr val="00ABB8"/>
      </a:accent2>
      <a:accent3>
        <a:srgbClr val="EB8520"/>
      </a:accent3>
      <a:accent4>
        <a:srgbClr val="FFCB05"/>
      </a:accent4>
      <a:accent5>
        <a:srgbClr val="B8292F"/>
      </a:accent5>
      <a:accent6>
        <a:srgbClr val="92278F"/>
      </a:accent6>
      <a:hlink>
        <a:srgbClr val="F57E20"/>
      </a:hlink>
      <a:folHlink>
        <a:srgbClr val="AEBBBC"/>
      </a:folHlink>
    </a:clrScheme>
    <a:fontScheme name="Banedanmark">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Designskabelon</Template>
  <TotalTime>1936</TotalTime>
  <Words>829</Words>
  <Application>Microsoft Office PowerPoint</Application>
  <PresentationFormat>Skærmshow (4:3)</PresentationFormat>
  <Paragraphs>162</Paragraphs>
  <Slides>22</Slides>
  <Notes>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22</vt:i4>
      </vt:variant>
    </vt:vector>
  </HeadingPairs>
  <TitlesOfParts>
    <vt:vector size="28" baseType="lpstr">
      <vt:lpstr>Agfa Rotis Sans Serif</vt:lpstr>
      <vt:lpstr>Arial</vt:lpstr>
      <vt:lpstr>Calibri</vt:lpstr>
      <vt:lpstr>Courier New</vt:lpstr>
      <vt:lpstr>Verdana</vt:lpstr>
      <vt:lpstr>Designskabelon</vt:lpstr>
      <vt:lpstr>Entreprenørmøder i Fredericia og København  Entreprenører på eget sikkerhedscertifikat</vt:lpstr>
      <vt:lpstr> </vt:lpstr>
      <vt:lpstr>Dagsorden</vt:lpstr>
      <vt:lpstr>Dagsorden</vt:lpstr>
      <vt:lpstr> </vt:lpstr>
      <vt:lpstr>PowerPoint-præsentation</vt:lpstr>
      <vt:lpstr> </vt:lpstr>
      <vt:lpstr>Entreprenører på eget sikkerhedscertifikat</vt:lpstr>
      <vt:lpstr>Dispensation</vt:lpstr>
      <vt:lpstr>Dispensation</vt:lpstr>
      <vt:lpstr>Dispensation</vt:lpstr>
      <vt:lpstr>Dispensation</vt:lpstr>
      <vt:lpstr>Dispensation</vt:lpstr>
      <vt:lpstr> </vt:lpstr>
      <vt:lpstr>PowerPoint-præsentation</vt:lpstr>
      <vt:lpstr> </vt:lpstr>
      <vt:lpstr> </vt:lpstr>
      <vt:lpstr> </vt:lpstr>
      <vt:lpstr> </vt:lpstr>
      <vt:lpstr> </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Entreprenører på eget sikkerhedscertifikat</dc:title>
  <dc:creator>Rikke Lund Pedersen (RLUP)</dc:creator>
  <cp:lastModifiedBy>Rikke Lund Pedersen (RLUP)</cp:lastModifiedBy>
  <cp:revision>118</cp:revision>
  <cp:lastPrinted>2018-01-14T10:46:13Z</cp:lastPrinted>
  <dcterms:created xsi:type="dcterms:W3CDTF">2018-01-12T11:10:35Z</dcterms:created>
  <dcterms:modified xsi:type="dcterms:W3CDTF">2018-07-23T10:16:53Z</dcterms:modified>
</cp:coreProperties>
</file>